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xml" ContentType="application/vnd.openxmlformats-officedocument.themeOverride+xml"/>
  <Override PartName="/ppt/charts/chart14.xml" ContentType="application/vnd.openxmlformats-officedocument.drawingml.chart+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25.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3.xml" ContentType="application/vnd.openxmlformats-officedocument.themeOverride+xml"/>
  <Override PartName="/ppt/charts/chart26.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4.xml" ContentType="application/vnd.openxmlformats-officedocument.themeOverride+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86" r:id="rId4"/>
  </p:sldMasterIdLst>
  <p:notesMasterIdLst>
    <p:notesMasterId r:id="rId35"/>
  </p:notesMasterIdLst>
  <p:sldIdLst>
    <p:sldId id="2827" r:id="rId5"/>
    <p:sldId id="502" r:id="rId6"/>
    <p:sldId id="261" r:id="rId7"/>
    <p:sldId id="529" r:id="rId8"/>
    <p:sldId id="530" r:id="rId9"/>
    <p:sldId id="513" r:id="rId10"/>
    <p:sldId id="522" r:id="rId11"/>
    <p:sldId id="514" r:id="rId12"/>
    <p:sldId id="515" r:id="rId13"/>
    <p:sldId id="504" r:id="rId14"/>
    <p:sldId id="505" r:id="rId15"/>
    <p:sldId id="523" r:id="rId16"/>
    <p:sldId id="506" r:id="rId17"/>
    <p:sldId id="507" r:id="rId18"/>
    <p:sldId id="509" r:id="rId19"/>
    <p:sldId id="511" r:id="rId20"/>
    <p:sldId id="260" r:id="rId21"/>
    <p:sldId id="512" r:id="rId22"/>
    <p:sldId id="259" r:id="rId23"/>
    <p:sldId id="257" r:id="rId24"/>
    <p:sldId id="274" r:id="rId25"/>
    <p:sldId id="275" r:id="rId26"/>
    <p:sldId id="524" r:id="rId27"/>
    <p:sldId id="258" r:id="rId28"/>
    <p:sldId id="266" r:id="rId29"/>
    <p:sldId id="525" r:id="rId30"/>
    <p:sldId id="526" r:id="rId31"/>
    <p:sldId id="527" r:id="rId32"/>
    <p:sldId id="528" r:id="rId33"/>
    <p:sldId id="520" r:id="rId3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33" autoAdjust="0"/>
    <p:restoredTop sz="94660"/>
  </p:normalViewPr>
  <p:slideViewPr>
    <p:cSldViewPr snapToGrid="0">
      <p:cViewPr varScale="1">
        <p:scale>
          <a:sx n="64" d="100"/>
          <a:sy n="64" d="100"/>
        </p:scale>
        <p:origin x="400" y="4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E:\pml-pti.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pml-pti.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pml-pti.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E:\pml-pti.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E:\pml-pti.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E:\pml-pti.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E:\pml-pti.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4.xlsx"/></Relationships>
</file>

<file path=ppt/charts/_rels/chart14.xml.rels><?xml version="1.0" encoding="UTF-8" standalone="yes"?>
<Relationships xmlns="http://schemas.openxmlformats.org/package/2006/relationships"><Relationship Id="rId1" Type="http://schemas.openxmlformats.org/officeDocument/2006/relationships/oleObject" Target="file:///D:\Logindata\Desktop\pti%20response.xlsx" TargetMode="Externa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oleObject" Target="file:///E:\pml-pti.xlsx" TargetMode="External"/><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oleObject" Target="file:///E:\pml-pti.xlsx" TargetMode="External"/><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NITB\Downloads\LSM%20Graph.xlsx" TargetMode="External"/><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0.xlsx"/><Relationship Id="rId1" Type="http://schemas.openxmlformats.org/officeDocument/2006/relationships/themeOverride" Target="../theme/themeOverride2.xm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11.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package" Target="../embeddings/Microsoft_Excel_Worksheet12.xlsx"/></Relationships>
</file>

<file path=ppt/charts/_rels/chart27.xml.rels><?xml version="1.0" encoding="UTF-8" standalone="yes"?>
<Relationships xmlns="http://schemas.openxmlformats.org/package/2006/relationships"><Relationship Id="rId3" Type="http://schemas.openxmlformats.org/officeDocument/2006/relationships/oleObject" Target="file:///E:\pml-pti.xlsx" TargetMode="Externa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1.6249900580609246E-2"/>
          <c:y val="1.0120671072213379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94026883003261"/>
          <c:y val="0.13853535353535354"/>
          <c:w val="0.79838821283703176"/>
          <c:h val="0.56335083114610673"/>
        </c:manualLayout>
      </c:layout>
      <c:barChart>
        <c:barDir val="col"/>
        <c:grouping val="clustered"/>
        <c:varyColors val="0"/>
        <c:ser>
          <c:idx val="0"/>
          <c:order val="0"/>
          <c:tx>
            <c:strRef>
              <c:f>Sheet1!$A$12</c:f>
              <c:strCache>
                <c:ptCount val="1"/>
                <c:pt idx="0">
                  <c:v>Agriculture Credit--(Rs Bn)</c:v>
                </c:pt>
              </c:strCache>
            </c:strRef>
          </c:tx>
          <c:spPr>
            <a:solidFill>
              <a:schemeClr val="accent1"/>
            </a:solidFill>
            <a:ln>
              <a:noFill/>
            </a:ln>
            <a:effectLst/>
          </c:spPr>
          <c:invertIfNegative val="0"/>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1-3302-4502-AB02-4939F7EF9854}"/>
              </c:ext>
            </c:extLst>
          </c:dPt>
          <c:dPt>
            <c:idx val="6"/>
            <c:invertIfNegative val="0"/>
            <c:bubble3D val="0"/>
            <c:spPr>
              <a:solidFill>
                <a:schemeClr val="accent6">
                  <a:lumMod val="75000"/>
                </a:schemeClr>
              </a:solidFill>
              <a:ln>
                <a:noFill/>
              </a:ln>
              <a:effectLst/>
            </c:spPr>
            <c:extLst>
              <c:ext xmlns:c16="http://schemas.microsoft.com/office/drawing/2014/chart" uri="{C3380CC4-5D6E-409C-BE32-E72D297353CC}">
                <c16:uniqueId val="{00000003-3302-4502-AB02-4939F7EF9854}"/>
              </c:ext>
            </c:extLst>
          </c:dPt>
          <c:dPt>
            <c:idx val="7"/>
            <c:invertIfNegative val="0"/>
            <c:bubble3D val="0"/>
            <c:spPr>
              <a:solidFill>
                <a:schemeClr val="accent6">
                  <a:lumMod val="75000"/>
                </a:schemeClr>
              </a:solidFill>
              <a:ln>
                <a:noFill/>
              </a:ln>
              <a:effectLst/>
            </c:spPr>
            <c:extLst>
              <c:ext xmlns:c16="http://schemas.microsoft.com/office/drawing/2014/chart" uri="{C3380CC4-5D6E-409C-BE32-E72D297353CC}">
                <c16:uniqueId val="{00000005-3302-4502-AB02-4939F7EF9854}"/>
              </c:ext>
            </c:extLst>
          </c:dPt>
          <c:dPt>
            <c:idx val="8"/>
            <c:invertIfNegative val="0"/>
            <c:bubble3D val="0"/>
            <c:spPr>
              <a:solidFill>
                <a:schemeClr val="accent6">
                  <a:lumMod val="75000"/>
                </a:schemeClr>
              </a:solidFill>
              <a:ln>
                <a:noFill/>
              </a:ln>
              <a:effectLst/>
            </c:spPr>
            <c:extLst>
              <c:ext xmlns:c16="http://schemas.microsoft.com/office/drawing/2014/chart" uri="{C3380CC4-5D6E-409C-BE32-E72D297353CC}">
                <c16:uniqueId val="{00000007-3302-4502-AB02-4939F7EF9854}"/>
              </c:ext>
            </c:extLst>
          </c:dPt>
          <c:dPt>
            <c:idx val="9"/>
            <c:invertIfNegative val="0"/>
            <c:bubble3D val="0"/>
            <c:spPr>
              <a:solidFill>
                <a:schemeClr val="accent2"/>
              </a:solidFill>
              <a:ln>
                <a:noFill/>
              </a:ln>
              <a:effectLst/>
            </c:spPr>
            <c:extLst>
              <c:ext xmlns:c16="http://schemas.microsoft.com/office/drawing/2014/chart" uri="{C3380CC4-5D6E-409C-BE32-E72D297353CC}">
                <c16:uniqueId val="{00000009-3302-4502-AB02-4939F7EF9854}"/>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0B-3302-4502-AB02-4939F7EF9854}"/>
              </c:ext>
            </c:extLst>
          </c:dPt>
          <c:dLbls>
            <c:spPr>
              <a:noFill/>
              <a:ln>
                <a:noFill/>
              </a:ln>
              <a:effectLst/>
            </c:spPr>
            <c:txPr>
              <a:bodyPr rot="-5400000" spcFirstLastPara="1" vertOverflow="ellipsis"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Sheet1!$B$1:$L$2</c:f>
              <c:multiLvlStrCache>
                <c:ptCount val="11"/>
                <c:lvl>
                  <c:pt idx="0">
                    <c:v>2013-14</c:v>
                  </c:pt>
                  <c:pt idx="1">
                    <c:v>2014-15</c:v>
                  </c:pt>
                  <c:pt idx="2">
                    <c:v>2015-16</c:v>
                  </c:pt>
                  <c:pt idx="3">
                    <c:v>2016-17</c:v>
                  </c:pt>
                  <c:pt idx="4">
                    <c:v>2017-18</c:v>
                  </c:pt>
                  <c:pt idx="5">
                    <c:v>2018-19</c:v>
                  </c:pt>
                  <c:pt idx="6">
                    <c:v>2019-20</c:v>
                  </c:pt>
                  <c:pt idx="7">
                    <c:v>2020-21</c:v>
                  </c:pt>
                  <c:pt idx="8">
                    <c:v>2021-22</c:v>
                  </c:pt>
                  <c:pt idx="9">
                    <c:v>2021-22</c:v>
                  </c:pt>
                  <c:pt idx="10">
                    <c:v>2022-23</c:v>
                  </c:pt>
                </c:lvl>
                <c:lvl>
                  <c:pt idx="0">
                    <c:v>PML (N)</c:v>
                  </c:pt>
                  <c:pt idx="5">
                    <c:v>PTI</c:v>
                  </c:pt>
                  <c:pt idx="9">
                    <c:v>Jul-Nov</c:v>
                  </c:pt>
                </c:lvl>
              </c:multiLvlStrCache>
            </c:multiLvlStrRef>
          </c:cat>
          <c:val>
            <c:numRef>
              <c:f>Sheet1!$B$12:$L$12</c:f>
              <c:numCache>
                <c:formatCode>General</c:formatCode>
                <c:ptCount val="11"/>
                <c:pt idx="0">
                  <c:v>391.3</c:v>
                </c:pt>
                <c:pt idx="1">
                  <c:v>515.9</c:v>
                </c:pt>
                <c:pt idx="2">
                  <c:v>598.29999999999995</c:v>
                </c:pt>
                <c:pt idx="3">
                  <c:v>704.5</c:v>
                </c:pt>
                <c:pt idx="4">
                  <c:v>972.6</c:v>
                </c:pt>
                <c:pt idx="5">
                  <c:v>1174</c:v>
                </c:pt>
                <c:pt idx="6">
                  <c:v>1214.7</c:v>
                </c:pt>
                <c:pt idx="7">
                  <c:v>1366</c:v>
                </c:pt>
                <c:pt idx="8">
                  <c:v>1419</c:v>
                </c:pt>
                <c:pt idx="9">
                  <c:v>488</c:v>
                </c:pt>
                <c:pt idx="10">
                  <c:v>664</c:v>
                </c:pt>
              </c:numCache>
            </c:numRef>
          </c:val>
          <c:extLst>
            <c:ext xmlns:c16="http://schemas.microsoft.com/office/drawing/2014/chart" uri="{C3380CC4-5D6E-409C-BE32-E72D297353CC}">
              <c16:uniqueId val="{0000000C-3302-4502-AB02-4939F7EF9854}"/>
            </c:ext>
          </c:extLst>
        </c:ser>
        <c:dLbls>
          <c:showLegendKey val="0"/>
          <c:showVal val="0"/>
          <c:showCatName val="0"/>
          <c:showSerName val="0"/>
          <c:showPercent val="0"/>
          <c:showBubbleSize val="0"/>
        </c:dLbls>
        <c:gapWidth val="59"/>
        <c:overlap val="-27"/>
        <c:axId val="286258272"/>
        <c:axId val="286259584"/>
      </c:barChart>
      <c:catAx>
        <c:axId val="28625827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9584"/>
        <c:crosses val="autoZero"/>
        <c:auto val="1"/>
        <c:lblAlgn val="ctr"/>
        <c:lblOffset val="100"/>
        <c:noMultiLvlLbl val="0"/>
      </c:catAx>
      <c:valAx>
        <c:axId val="286259584"/>
        <c:scaling>
          <c:orientation val="minMax"/>
        </c:scaling>
        <c:delete val="0"/>
        <c:axPos val="l"/>
        <c:numFmt formatCode="General" sourceLinked="1"/>
        <c:majorTickMark val="none"/>
        <c:minorTickMark val="none"/>
        <c:tickLblPos val="nextTo"/>
        <c:spPr>
          <a:noFill/>
          <a:ln>
            <a:solidFill>
              <a:schemeClr val="bg2">
                <a:lumMod val="50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8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8636363636363639E-2"/>
          <c:y val="1.0101010101010102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94026883003261"/>
          <c:y val="0.13853535353535354"/>
          <c:w val="0.80848922293804182"/>
          <c:h val="0.56335083114610673"/>
        </c:manualLayout>
      </c:layout>
      <c:barChart>
        <c:barDir val="col"/>
        <c:grouping val="clustered"/>
        <c:varyColors val="0"/>
        <c:ser>
          <c:idx val="0"/>
          <c:order val="0"/>
          <c:tx>
            <c:strRef>
              <c:f>Sheet1!$A$8</c:f>
              <c:strCache>
                <c:ptCount val="1"/>
                <c:pt idx="0">
                  <c:v>FBR Revenue – (Rs Bn)</c:v>
                </c:pt>
              </c:strCache>
            </c:strRef>
          </c:tx>
          <c:spPr>
            <a:solidFill>
              <a:schemeClr val="accent1"/>
            </a:solidFill>
            <a:ln>
              <a:noFill/>
            </a:ln>
            <a:effectLst/>
          </c:spPr>
          <c:invertIfNegative val="0"/>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1-384C-4FF9-8214-7AA8ABEEA57B}"/>
              </c:ext>
            </c:extLst>
          </c:dPt>
          <c:dPt>
            <c:idx val="6"/>
            <c:invertIfNegative val="0"/>
            <c:bubble3D val="0"/>
            <c:spPr>
              <a:solidFill>
                <a:schemeClr val="accent6">
                  <a:lumMod val="75000"/>
                </a:schemeClr>
              </a:solidFill>
              <a:ln>
                <a:noFill/>
              </a:ln>
              <a:effectLst/>
            </c:spPr>
            <c:extLst>
              <c:ext xmlns:c16="http://schemas.microsoft.com/office/drawing/2014/chart" uri="{C3380CC4-5D6E-409C-BE32-E72D297353CC}">
                <c16:uniqueId val="{00000003-384C-4FF9-8214-7AA8ABEEA57B}"/>
              </c:ext>
            </c:extLst>
          </c:dPt>
          <c:dPt>
            <c:idx val="7"/>
            <c:invertIfNegative val="0"/>
            <c:bubble3D val="0"/>
            <c:spPr>
              <a:solidFill>
                <a:schemeClr val="accent6">
                  <a:lumMod val="75000"/>
                </a:schemeClr>
              </a:solidFill>
              <a:ln>
                <a:noFill/>
              </a:ln>
              <a:effectLst/>
            </c:spPr>
            <c:extLst>
              <c:ext xmlns:c16="http://schemas.microsoft.com/office/drawing/2014/chart" uri="{C3380CC4-5D6E-409C-BE32-E72D297353CC}">
                <c16:uniqueId val="{00000005-384C-4FF9-8214-7AA8ABEEA57B}"/>
              </c:ext>
            </c:extLst>
          </c:dPt>
          <c:dPt>
            <c:idx val="8"/>
            <c:invertIfNegative val="0"/>
            <c:bubble3D val="0"/>
            <c:spPr>
              <a:solidFill>
                <a:schemeClr val="accent6">
                  <a:lumMod val="75000"/>
                </a:schemeClr>
              </a:solidFill>
              <a:ln>
                <a:noFill/>
              </a:ln>
              <a:effectLst/>
            </c:spPr>
            <c:extLst>
              <c:ext xmlns:c16="http://schemas.microsoft.com/office/drawing/2014/chart" uri="{C3380CC4-5D6E-409C-BE32-E72D297353CC}">
                <c16:uniqueId val="{00000007-384C-4FF9-8214-7AA8ABEEA57B}"/>
              </c:ext>
            </c:extLst>
          </c:dPt>
          <c:dPt>
            <c:idx val="9"/>
            <c:invertIfNegative val="0"/>
            <c:bubble3D val="0"/>
            <c:spPr>
              <a:solidFill>
                <a:schemeClr val="accent2"/>
              </a:solidFill>
              <a:ln>
                <a:noFill/>
              </a:ln>
              <a:effectLst/>
            </c:spPr>
            <c:extLst>
              <c:ext xmlns:c16="http://schemas.microsoft.com/office/drawing/2014/chart" uri="{C3380CC4-5D6E-409C-BE32-E72D297353CC}">
                <c16:uniqueId val="{00000009-384C-4FF9-8214-7AA8ABEEA57B}"/>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0B-384C-4FF9-8214-7AA8ABEEA57B}"/>
              </c:ext>
            </c:extLst>
          </c:dPt>
          <c:dLbls>
            <c:numFmt formatCode="#,##0" sourceLinked="0"/>
            <c:spPr>
              <a:noFill/>
              <a:ln>
                <a:noFill/>
              </a:ln>
              <a:effectLst/>
            </c:spPr>
            <c:txPr>
              <a:bodyPr rot="-5400000" spcFirstLastPara="1" vertOverflow="ellipsis"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Sheet1!$B$1:$L$2</c:f>
              <c:multiLvlStrCache>
                <c:ptCount val="11"/>
                <c:lvl>
                  <c:pt idx="0">
                    <c:v>2013-14</c:v>
                  </c:pt>
                  <c:pt idx="1">
                    <c:v>2014-15</c:v>
                  </c:pt>
                  <c:pt idx="2">
                    <c:v>2015-16</c:v>
                  </c:pt>
                  <c:pt idx="3">
                    <c:v>2016-17</c:v>
                  </c:pt>
                  <c:pt idx="4">
                    <c:v>2017-18</c:v>
                  </c:pt>
                  <c:pt idx="5">
                    <c:v>2018-19</c:v>
                  </c:pt>
                  <c:pt idx="6">
                    <c:v>2019-20</c:v>
                  </c:pt>
                  <c:pt idx="7">
                    <c:v>2020-21</c:v>
                  </c:pt>
                  <c:pt idx="8">
                    <c:v>2021-22</c:v>
                  </c:pt>
                  <c:pt idx="9">
                    <c:v>2021-22</c:v>
                  </c:pt>
                  <c:pt idx="10">
                    <c:v>2022-23</c:v>
                  </c:pt>
                </c:lvl>
                <c:lvl>
                  <c:pt idx="0">
                    <c:v>PML (N)</c:v>
                  </c:pt>
                  <c:pt idx="5">
                    <c:v>PTI</c:v>
                  </c:pt>
                  <c:pt idx="9">
                    <c:v>Jul-Nov</c:v>
                  </c:pt>
                </c:lvl>
              </c:multiLvlStrCache>
            </c:multiLvlStrRef>
          </c:cat>
          <c:val>
            <c:numRef>
              <c:f>Sheet1!$B$8:$L$8</c:f>
              <c:numCache>
                <c:formatCode>General</c:formatCode>
                <c:ptCount val="11"/>
                <c:pt idx="0">
                  <c:v>2254.5</c:v>
                </c:pt>
                <c:pt idx="1">
                  <c:v>2589.9</c:v>
                </c:pt>
                <c:pt idx="2">
                  <c:v>3112.5</c:v>
                </c:pt>
                <c:pt idx="3">
                  <c:v>3367.9</c:v>
                </c:pt>
                <c:pt idx="4">
                  <c:v>3843.8</c:v>
                </c:pt>
                <c:pt idx="5">
                  <c:v>3828.5</c:v>
                </c:pt>
                <c:pt idx="6">
                  <c:v>3998</c:v>
                </c:pt>
                <c:pt idx="7">
                  <c:v>4745</c:v>
                </c:pt>
                <c:pt idx="8">
                  <c:v>6148</c:v>
                </c:pt>
                <c:pt idx="9">
                  <c:v>2920</c:v>
                </c:pt>
                <c:pt idx="10">
                  <c:v>3429</c:v>
                </c:pt>
              </c:numCache>
            </c:numRef>
          </c:val>
          <c:extLst>
            <c:ext xmlns:c16="http://schemas.microsoft.com/office/drawing/2014/chart" uri="{C3380CC4-5D6E-409C-BE32-E72D297353CC}">
              <c16:uniqueId val="{0000000C-384C-4FF9-8214-7AA8ABEEA57B}"/>
            </c:ext>
          </c:extLst>
        </c:ser>
        <c:dLbls>
          <c:showLegendKey val="0"/>
          <c:showVal val="0"/>
          <c:showCatName val="0"/>
          <c:showSerName val="0"/>
          <c:showPercent val="0"/>
          <c:showBubbleSize val="0"/>
        </c:dLbls>
        <c:gapWidth val="59"/>
        <c:overlap val="-27"/>
        <c:axId val="286258272"/>
        <c:axId val="286259584"/>
      </c:barChart>
      <c:catAx>
        <c:axId val="28625827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9584"/>
        <c:crosses val="autoZero"/>
        <c:auto val="1"/>
        <c:lblAlgn val="ctr"/>
        <c:lblOffset val="100"/>
        <c:noMultiLvlLbl val="0"/>
      </c:catAx>
      <c:valAx>
        <c:axId val="286259584"/>
        <c:scaling>
          <c:orientation val="minMax"/>
        </c:scaling>
        <c:delete val="0"/>
        <c:axPos val="l"/>
        <c:numFmt formatCode="General" sourceLinked="1"/>
        <c:majorTickMark val="none"/>
        <c:minorTickMark val="none"/>
        <c:tickLblPos val="nextTo"/>
        <c:spPr>
          <a:noFill/>
          <a:ln>
            <a:solidFill>
              <a:schemeClr val="bg2">
                <a:lumMod val="50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8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1.6249900580609246E-2"/>
          <c:y val="1.0120671072213379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94026883003261"/>
          <c:y val="0.13853535353535354"/>
          <c:w val="0.79838821283703176"/>
          <c:h val="0.56335083114610673"/>
        </c:manualLayout>
      </c:layout>
      <c:barChart>
        <c:barDir val="col"/>
        <c:grouping val="clustered"/>
        <c:varyColors val="0"/>
        <c:ser>
          <c:idx val="0"/>
          <c:order val="0"/>
          <c:tx>
            <c:strRef>
              <c:f>Sheet1!$A$12</c:f>
              <c:strCache>
                <c:ptCount val="1"/>
                <c:pt idx="0">
                  <c:v>Agriculture Credit--(Rs Bn)</c:v>
                </c:pt>
              </c:strCache>
            </c:strRef>
          </c:tx>
          <c:spPr>
            <a:solidFill>
              <a:schemeClr val="accent1"/>
            </a:solidFill>
            <a:ln>
              <a:noFill/>
            </a:ln>
            <a:effectLst/>
          </c:spPr>
          <c:invertIfNegative val="0"/>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1-3302-4502-AB02-4939F7EF9854}"/>
              </c:ext>
            </c:extLst>
          </c:dPt>
          <c:dPt>
            <c:idx val="6"/>
            <c:invertIfNegative val="0"/>
            <c:bubble3D val="0"/>
            <c:spPr>
              <a:solidFill>
                <a:schemeClr val="accent6">
                  <a:lumMod val="75000"/>
                </a:schemeClr>
              </a:solidFill>
              <a:ln>
                <a:noFill/>
              </a:ln>
              <a:effectLst/>
            </c:spPr>
            <c:extLst>
              <c:ext xmlns:c16="http://schemas.microsoft.com/office/drawing/2014/chart" uri="{C3380CC4-5D6E-409C-BE32-E72D297353CC}">
                <c16:uniqueId val="{00000003-3302-4502-AB02-4939F7EF9854}"/>
              </c:ext>
            </c:extLst>
          </c:dPt>
          <c:dPt>
            <c:idx val="7"/>
            <c:invertIfNegative val="0"/>
            <c:bubble3D val="0"/>
            <c:spPr>
              <a:solidFill>
                <a:schemeClr val="accent6">
                  <a:lumMod val="75000"/>
                </a:schemeClr>
              </a:solidFill>
              <a:ln>
                <a:noFill/>
              </a:ln>
              <a:effectLst/>
            </c:spPr>
            <c:extLst>
              <c:ext xmlns:c16="http://schemas.microsoft.com/office/drawing/2014/chart" uri="{C3380CC4-5D6E-409C-BE32-E72D297353CC}">
                <c16:uniqueId val="{00000005-3302-4502-AB02-4939F7EF9854}"/>
              </c:ext>
            </c:extLst>
          </c:dPt>
          <c:dPt>
            <c:idx val="8"/>
            <c:invertIfNegative val="0"/>
            <c:bubble3D val="0"/>
            <c:spPr>
              <a:solidFill>
                <a:schemeClr val="accent6">
                  <a:lumMod val="75000"/>
                </a:schemeClr>
              </a:solidFill>
              <a:ln>
                <a:noFill/>
              </a:ln>
              <a:effectLst/>
            </c:spPr>
            <c:extLst>
              <c:ext xmlns:c16="http://schemas.microsoft.com/office/drawing/2014/chart" uri="{C3380CC4-5D6E-409C-BE32-E72D297353CC}">
                <c16:uniqueId val="{00000007-3302-4502-AB02-4939F7EF9854}"/>
              </c:ext>
            </c:extLst>
          </c:dPt>
          <c:dPt>
            <c:idx val="9"/>
            <c:invertIfNegative val="0"/>
            <c:bubble3D val="0"/>
            <c:spPr>
              <a:solidFill>
                <a:schemeClr val="accent2"/>
              </a:solidFill>
              <a:ln>
                <a:noFill/>
              </a:ln>
              <a:effectLst/>
            </c:spPr>
            <c:extLst>
              <c:ext xmlns:c16="http://schemas.microsoft.com/office/drawing/2014/chart" uri="{C3380CC4-5D6E-409C-BE32-E72D297353CC}">
                <c16:uniqueId val="{00000009-3302-4502-AB02-4939F7EF9854}"/>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0B-3302-4502-AB02-4939F7EF9854}"/>
              </c:ext>
            </c:extLst>
          </c:dPt>
          <c:dLbls>
            <c:spPr>
              <a:noFill/>
              <a:ln>
                <a:noFill/>
              </a:ln>
              <a:effectLst/>
            </c:spPr>
            <c:txPr>
              <a:bodyPr rot="-5400000" spcFirstLastPara="1" vertOverflow="ellipsis"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Sheet1!$B$1:$L$2</c:f>
              <c:multiLvlStrCache>
                <c:ptCount val="11"/>
                <c:lvl>
                  <c:pt idx="0">
                    <c:v>2013-14</c:v>
                  </c:pt>
                  <c:pt idx="1">
                    <c:v>2014-15</c:v>
                  </c:pt>
                  <c:pt idx="2">
                    <c:v>2015-16</c:v>
                  </c:pt>
                  <c:pt idx="3">
                    <c:v>2016-17</c:v>
                  </c:pt>
                  <c:pt idx="4">
                    <c:v>2017-18</c:v>
                  </c:pt>
                  <c:pt idx="5">
                    <c:v>2018-19</c:v>
                  </c:pt>
                  <c:pt idx="6">
                    <c:v>2019-20</c:v>
                  </c:pt>
                  <c:pt idx="7">
                    <c:v>2020-21</c:v>
                  </c:pt>
                  <c:pt idx="8">
                    <c:v>2021-22</c:v>
                  </c:pt>
                  <c:pt idx="9">
                    <c:v>2021-22</c:v>
                  </c:pt>
                  <c:pt idx="10">
                    <c:v>2022-23</c:v>
                  </c:pt>
                </c:lvl>
                <c:lvl>
                  <c:pt idx="0">
                    <c:v>PML (N)</c:v>
                  </c:pt>
                  <c:pt idx="5">
                    <c:v>PTI</c:v>
                  </c:pt>
                  <c:pt idx="9">
                    <c:v>Jul-Nov</c:v>
                  </c:pt>
                </c:lvl>
              </c:multiLvlStrCache>
            </c:multiLvlStrRef>
          </c:cat>
          <c:val>
            <c:numRef>
              <c:f>Sheet1!$B$12:$L$12</c:f>
              <c:numCache>
                <c:formatCode>General</c:formatCode>
                <c:ptCount val="11"/>
                <c:pt idx="0">
                  <c:v>391.3</c:v>
                </c:pt>
                <c:pt idx="1">
                  <c:v>515.9</c:v>
                </c:pt>
                <c:pt idx="2">
                  <c:v>598.29999999999995</c:v>
                </c:pt>
                <c:pt idx="3">
                  <c:v>704.5</c:v>
                </c:pt>
                <c:pt idx="4">
                  <c:v>972.6</c:v>
                </c:pt>
                <c:pt idx="5">
                  <c:v>1174</c:v>
                </c:pt>
                <c:pt idx="6">
                  <c:v>1214.7</c:v>
                </c:pt>
                <c:pt idx="7">
                  <c:v>1366</c:v>
                </c:pt>
                <c:pt idx="8">
                  <c:v>1419</c:v>
                </c:pt>
                <c:pt idx="9">
                  <c:v>488</c:v>
                </c:pt>
                <c:pt idx="10">
                  <c:v>664</c:v>
                </c:pt>
              </c:numCache>
            </c:numRef>
          </c:val>
          <c:extLst>
            <c:ext xmlns:c16="http://schemas.microsoft.com/office/drawing/2014/chart" uri="{C3380CC4-5D6E-409C-BE32-E72D297353CC}">
              <c16:uniqueId val="{0000000C-3302-4502-AB02-4939F7EF9854}"/>
            </c:ext>
          </c:extLst>
        </c:ser>
        <c:dLbls>
          <c:showLegendKey val="0"/>
          <c:showVal val="0"/>
          <c:showCatName val="0"/>
          <c:showSerName val="0"/>
          <c:showPercent val="0"/>
          <c:showBubbleSize val="0"/>
        </c:dLbls>
        <c:gapWidth val="59"/>
        <c:overlap val="-27"/>
        <c:axId val="286258272"/>
        <c:axId val="286259584"/>
      </c:barChart>
      <c:catAx>
        <c:axId val="28625827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9584"/>
        <c:crosses val="autoZero"/>
        <c:auto val="1"/>
        <c:lblAlgn val="ctr"/>
        <c:lblOffset val="100"/>
        <c:noMultiLvlLbl val="0"/>
      </c:catAx>
      <c:valAx>
        <c:axId val="286259584"/>
        <c:scaling>
          <c:orientation val="minMax"/>
        </c:scaling>
        <c:delete val="0"/>
        <c:axPos val="l"/>
        <c:numFmt formatCode="General" sourceLinked="1"/>
        <c:majorTickMark val="none"/>
        <c:minorTickMark val="none"/>
        <c:tickLblPos val="nextTo"/>
        <c:spPr>
          <a:noFill/>
          <a:ln>
            <a:solidFill>
              <a:schemeClr val="bg2">
                <a:lumMod val="50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8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8636363636363639E-2"/>
          <c:y val="1.0101010101010102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94026883003261"/>
          <c:y val="0.13853535353535354"/>
          <c:w val="0.80848922293804182"/>
          <c:h val="0.56335083114610673"/>
        </c:manualLayout>
      </c:layout>
      <c:barChart>
        <c:barDir val="col"/>
        <c:grouping val="clustered"/>
        <c:varyColors val="0"/>
        <c:ser>
          <c:idx val="0"/>
          <c:order val="0"/>
          <c:tx>
            <c:strRef>
              <c:f>Sheet1!$A$9</c:f>
              <c:strCache>
                <c:ptCount val="1"/>
                <c:pt idx="0">
                  <c:v>FBR Revenue  –(% of GDP)</c:v>
                </c:pt>
              </c:strCache>
            </c:strRef>
          </c:tx>
          <c:spPr>
            <a:solidFill>
              <a:schemeClr val="accent1"/>
            </a:solidFill>
            <a:ln>
              <a:noFill/>
            </a:ln>
            <a:effectLst/>
          </c:spPr>
          <c:invertIfNegative val="0"/>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1-D18C-47A6-8D21-4E1522741D90}"/>
              </c:ext>
            </c:extLst>
          </c:dPt>
          <c:dPt>
            <c:idx val="6"/>
            <c:invertIfNegative val="0"/>
            <c:bubble3D val="0"/>
            <c:spPr>
              <a:solidFill>
                <a:schemeClr val="accent6">
                  <a:lumMod val="75000"/>
                </a:schemeClr>
              </a:solidFill>
              <a:ln>
                <a:noFill/>
              </a:ln>
              <a:effectLst/>
            </c:spPr>
            <c:extLst>
              <c:ext xmlns:c16="http://schemas.microsoft.com/office/drawing/2014/chart" uri="{C3380CC4-5D6E-409C-BE32-E72D297353CC}">
                <c16:uniqueId val="{00000003-D18C-47A6-8D21-4E1522741D90}"/>
              </c:ext>
            </c:extLst>
          </c:dPt>
          <c:dPt>
            <c:idx val="7"/>
            <c:invertIfNegative val="0"/>
            <c:bubble3D val="0"/>
            <c:spPr>
              <a:solidFill>
                <a:schemeClr val="accent6">
                  <a:lumMod val="75000"/>
                </a:schemeClr>
              </a:solidFill>
              <a:ln>
                <a:noFill/>
              </a:ln>
              <a:effectLst/>
            </c:spPr>
            <c:extLst>
              <c:ext xmlns:c16="http://schemas.microsoft.com/office/drawing/2014/chart" uri="{C3380CC4-5D6E-409C-BE32-E72D297353CC}">
                <c16:uniqueId val="{00000005-D18C-47A6-8D21-4E1522741D90}"/>
              </c:ext>
            </c:extLst>
          </c:dPt>
          <c:dPt>
            <c:idx val="8"/>
            <c:invertIfNegative val="0"/>
            <c:bubble3D val="0"/>
            <c:spPr>
              <a:solidFill>
                <a:schemeClr val="accent6">
                  <a:lumMod val="75000"/>
                </a:schemeClr>
              </a:solidFill>
              <a:ln>
                <a:noFill/>
              </a:ln>
              <a:effectLst/>
            </c:spPr>
            <c:extLst>
              <c:ext xmlns:c16="http://schemas.microsoft.com/office/drawing/2014/chart" uri="{C3380CC4-5D6E-409C-BE32-E72D297353CC}">
                <c16:uniqueId val="{00000007-D18C-47A6-8D21-4E1522741D90}"/>
              </c:ext>
            </c:extLst>
          </c:dPt>
          <c:dLbls>
            <c:spPr>
              <a:noFill/>
              <a:ln>
                <a:noFill/>
              </a:ln>
              <a:effectLst/>
            </c:spPr>
            <c:txPr>
              <a:bodyPr rot="-5400000" spcFirstLastPara="1" vertOverflow="ellipsis"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Sheet1!$B$1:$J$2</c:f>
              <c:multiLvlStrCache>
                <c:ptCount val="9"/>
                <c:lvl>
                  <c:pt idx="0">
                    <c:v>2013-14</c:v>
                  </c:pt>
                  <c:pt idx="1">
                    <c:v>2014-15</c:v>
                  </c:pt>
                  <c:pt idx="2">
                    <c:v>2015-16</c:v>
                  </c:pt>
                  <c:pt idx="3">
                    <c:v>2016-17</c:v>
                  </c:pt>
                  <c:pt idx="4">
                    <c:v>2017-18</c:v>
                  </c:pt>
                  <c:pt idx="5">
                    <c:v>2018-19</c:v>
                  </c:pt>
                  <c:pt idx="6">
                    <c:v>2019-20</c:v>
                  </c:pt>
                  <c:pt idx="7">
                    <c:v>2020-21</c:v>
                  </c:pt>
                  <c:pt idx="8">
                    <c:v>2021-22</c:v>
                  </c:pt>
                </c:lvl>
                <c:lvl>
                  <c:pt idx="0">
                    <c:v>PML (N)</c:v>
                  </c:pt>
                  <c:pt idx="5">
                    <c:v>PTI</c:v>
                  </c:pt>
                </c:lvl>
              </c:multiLvlStrCache>
            </c:multiLvlStrRef>
          </c:cat>
          <c:val>
            <c:numRef>
              <c:f>Sheet1!$B$9:$J$9</c:f>
              <c:numCache>
                <c:formatCode>General</c:formatCode>
                <c:ptCount val="9"/>
                <c:pt idx="0" formatCode="0.0">
                  <c:v>9</c:v>
                </c:pt>
                <c:pt idx="1">
                  <c:v>9.4</c:v>
                </c:pt>
                <c:pt idx="2">
                  <c:v>9.5</c:v>
                </c:pt>
                <c:pt idx="3">
                  <c:v>9.5</c:v>
                </c:pt>
                <c:pt idx="4">
                  <c:v>9.8000000000000007</c:v>
                </c:pt>
                <c:pt idx="5">
                  <c:v>8.6999999999999993</c:v>
                </c:pt>
                <c:pt idx="6">
                  <c:v>8.4</c:v>
                </c:pt>
                <c:pt idx="7">
                  <c:v>8.5</c:v>
                </c:pt>
                <c:pt idx="8">
                  <c:v>9.1999999999999993</c:v>
                </c:pt>
              </c:numCache>
            </c:numRef>
          </c:val>
          <c:extLst>
            <c:ext xmlns:c16="http://schemas.microsoft.com/office/drawing/2014/chart" uri="{C3380CC4-5D6E-409C-BE32-E72D297353CC}">
              <c16:uniqueId val="{00000008-D18C-47A6-8D21-4E1522741D90}"/>
            </c:ext>
          </c:extLst>
        </c:ser>
        <c:dLbls>
          <c:showLegendKey val="0"/>
          <c:showVal val="0"/>
          <c:showCatName val="0"/>
          <c:showSerName val="0"/>
          <c:showPercent val="0"/>
          <c:showBubbleSize val="0"/>
        </c:dLbls>
        <c:gapWidth val="59"/>
        <c:overlap val="-27"/>
        <c:axId val="286258272"/>
        <c:axId val="286259584"/>
      </c:barChart>
      <c:catAx>
        <c:axId val="28625827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9584"/>
        <c:crosses val="autoZero"/>
        <c:auto val="1"/>
        <c:lblAlgn val="ctr"/>
        <c:lblOffset val="100"/>
        <c:noMultiLvlLbl val="0"/>
      </c:catAx>
      <c:valAx>
        <c:axId val="286259584"/>
        <c:scaling>
          <c:orientation val="minMax"/>
        </c:scaling>
        <c:delete val="0"/>
        <c:axPos val="l"/>
        <c:numFmt formatCode="0.0" sourceLinked="1"/>
        <c:majorTickMark val="none"/>
        <c:minorTickMark val="none"/>
        <c:tickLblPos val="nextTo"/>
        <c:spPr>
          <a:noFill/>
          <a:ln>
            <a:solidFill>
              <a:schemeClr val="bg2">
                <a:lumMod val="50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8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CAD – ($ Bn)</a:t>
            </a:r>
          </a:p>
        </c:rich>
      </c:tx>
      <c:layout>
        <c:manualLayout>
          <c:xMode val="edge"/>
          <c:yMode val="edge"/>
          <c:x val="5.7979797979798006E-2"/>
          <c:y val="2.0202020202020204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701618705035971"/>
          <c:y val="0.1515722263283239"/>
          <c:w val="0.83250417561441181"/>
          <c:h val="0.56335083114610673"/>
        </c:manualLayout>
      </c:layout>
      <c:barChart>
        <c:barDir val="col"/>
        <c:grouping val="clustered"/>
        <c:varyColors val="0"/>
        <c:ser>
          <c:idx val="0"/>
          <c:order val="0"/>
          <c:tx>
            <c:strRef>
              <c:f>Sheet1!$A$15</c:f>
              <c:strCache>
                <c:ptCount val="1"/>
                <c:pt idx="0">
                  <c:v>Current Account Deficit (CAD) – ($ Bn)</c:v>
                </c:pt>
              </c:strCache>
            </c:strRef>
          </c:tx>
          <c:spPr>
            <a:solidFill>
              <a:schemeClr val="accent1"/>
            </a:solidFill>
            <a:ln>
              <a:noFill/>
            </a:ln>
            <a:effectLst/>
          </c:spPr>
          <c:invertIfNegative val="0"/>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1-EF43-4BAB-8371-81285570D662}"/>
              </c:ext>
            </c:extLst>
          </c:dPt>
          <c:dPt>
            <c:idx val="6"/>
            <c:invertIfNegative val="0"/>
            <c:bubble3D val="0"/>
            <c:spPr>
              <a:solidFill>
                <a:schemeClr val="accent6">
                  <a:lumMod val="75000"/>
                </a:schemeClr>
              </a:solidFill>
              <a:ln>
                <a:noFill/>
              </a:ln>
              <a:effectLst/>
            </c:spPr>
            <c:extLst>
              <c:ext xmlns:c16="http://schemas.microsoft.com/office/drawing/2014/chart" uri="{C3380CC4-5D6E-409C-BE32-E72D297353CC}">
                <c16:uniqueId val="{00000003-EF43-4BAB-8371-81285570D662}"/>
              </c:ext>
            </c:extLst>
          </c:dPt>
          <c:dPt>
            <c:idx val="7"/>
            <c:invertIfNegative val="0"/>
            <c:bubble3D val="0"/>
            <c:spPr>
              <a:solidFill>
                <a:schemeClr val="accent6">
                  <a:lumMod val="75000"/>
                </a:schemeClr>
              </a:solidFill>
              <a:ln>
                <a:noFill/>
              </a:ln>
              <a:effectLst/>
            </c:spPr>
            <c:extLst>
              <c:ext xmlns:c16="http://schemas.microsoft.com/office/drawing/2014/chart" uri="{C3380CC4-5D6E-409C-BE32-E72D297353CC}">
                <c16:uniqueId val="{00000005-EF43-4BAB-8371-81285570D662}"/>
              </c:ext>
            </c:extLst>
          </c:dPt>
          <c:dPt>
            <c:idx val="8"/>
            <c:invertIfNegative val="0"/>
            <c:bubble3D val="0"/>
            <c:spPr>
              <a:solidFill>
                <a:schemeClr val="accent6">
                  <a:lumMod val="75000"/>
                </a:schemeClr>
              </a:solidFill>
              <a:ln>
                <a:noFill/>
              </a:ln>
              <a:effectLst/>
            </c:spPr>
            <c:extLst>
              <c:ext xmlns:c16="http://schemas.microsoft.com/office/drawing/2014/chart" uri="{C3380CC4-5D6E-409C-BE32-E72D297353CC}">
                <c16:uniqueId val="{00000007-EF43-4BAB-8371-81285570D662}"/>
              </c:ext>
            </c:extLst>
          </c:dPt>
          <c:dPt>
            <c:idx val="9"/>
            <c:invertIfNegative val="0"/>
            <c:bubble3D val="0"/>
            <c:spPr>
              <a:solidFill>
                <a:schemeClr val="accent2"/>
              </a:solidFill>
              <a:ln>
                <a:noFill/>
              </a:ln>
              <a:effectLst/>
            </c:spPr>
            <c:extLst>
              <c:ext xmlns:c16="http://schemas.microsoft.com/office/drawing/2014/chart" uri="{C3380CC4-5D6E-409C-BE32-E72D297353CC}">
                <c16:uniqueId val="{00000009-EF43-4BAB-8371-81285570D662}"/>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0B-EF43-4BAB-8371-81285570D662}"/>
              </c:ext>
            </c:extLst>
          </c:dPt>
          <c:dLbls>
            <c:numFmt formatCode="#,##0.0" sourceLinked="0"/>
            <c:spPr>
              <a:noFill/>
              <a:ln>
                <a:noFill/>
              </a:ln>
              <a:effectLst/>
            </c:spPr>
            <c:txPr>
              <a:bodyPr rot="-5400000" spcFirstLastPara="1" vertOverflow="ellipsis"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Sheet1!$B$1:$L$2</c:f>
              <c:multiLvlStrCache>
                <c:ptCount val="11"/>
                <c:lvl>
                  <c:pt idx="0">
                    <c:v>2013-14</c:v>
                  </c:pt>
                  <c:pt idx="1">
                    <c:v>2014-15</c:v>
                  </c:pt>
                  <c:pt idx="2">
                    <c:v>2015-16</c:v>
                  </c:pt>
                  <c:pt idx="3">
                    <c:v>2016-17</c:v>
                  </c:pt>
                  <c:pt idx="4">
                    <c:v>2017-18</c:v>
                  </c:pt>
                  <c:pt idx="5">
                    <c:v>2018-19</c:v>
                  </c:pt>
                  <c:pt idx="6">
                    <c:v>2019-20</c:v>
                  </c:pt>
                  <c:pt idx="7">
                    <c:v>2020-21</c:v>
                  </c:pt>
                  <c:pt idx="8">
                    <c:v>2021-22</c:v>
                  </c:pt>
                  <c:pt idx="9">
                    <c:v>2021-22</c:v>
                  </c:pt>
                  <c:pt idx="10">
                    <c:v>2022-23</c:v>
                  </c:pt>
                </c:lvl>
                <c:lvl>
                  <c:pt idx="0">
                    <c:v>PML (N)</c:v>
                  </c:pt>
                  <c:pt idx="5">
                    <c:v>PTI</c:v>
                  </c:pt>
                  <c:pt idx="9">
                    <c:v>Jul-Nov</c:v>
                  </c:pt>
                </c:lvl>
              </c:multiLvlStrCache>
            </c:multiLvlStrRef>
          </c:cat>
          <c:val>
            <c:numRef>
              <c:f>Sheet1!$B$15:$L$15</c:f>
              <c:numCache>
                <c:formatCode>General</c:formatCode>
                <c:ptCount val="11"/>
                <c:pt idx="0">
                  <c:v>3.1</c:v>
                </c:pt>
                <c:pt idx="1">
                  <c:v>2.8</c:v>
                </c:pt>
                <c:pt idx="2" formatCode="0.0">
                  <c:v>5</c:v>
                </c:pt>
                <c:pt idx="3">
                  <c:v>12.3</c:v>
                </c:pt>
                <c:pt idx="4">
                  <c:v>19.2</c:v>
                </c:pt>
                <c:pt idx="5">
                  <c:v>13.4</c:v>
                </c:pt>
                <c:pt idx="6">
                  <c:v>4.4000000000000004</c:v>
                </c:pt>
                <c:pt idx="7">
                  <c:v>2.8</c:v>
                </c:pt>
                <c:pt idx="8">
                  <c:v>17.3</c:v>
                </c:pt>
                <c:pt idx="9">
                  <c:v>7.2</c:v>
                </c:pt>
                <c:pt idx="10">
                  <c:v>3.1</c:v>
                </c:pt>
              </c:numCache>
            </c:numRef>
          </c:val>
          <c:extLst>
            <c:ext xmlns:c16="http://schemas.microsoft.com/office/drawing/2014/chart" uri="{C3380CC4-5D6E-409C-BE32-E72D297353CC}">
              <c16:uniqueId val="{0000000C-EF43-4BAB-8371-81285570D662}"/>
            </c:ext>
          </c:extLst>
        </c:ser>
        <c:dLbls>
          <c:showLegendKey val="0"/>
          <c:showVal val="0"/>
          <c:showCatName val="0"/>
          <c:showSerName val="0"/>
          <c:showPercent val="0"/>
          <c:showBubbleSize val="0"/>
        </c:dLbls>
        <c:gapWidth val="59"/>
        <c:overlap val="-27"/>
        <c:axId val="286258272"/>
        <c:axId val="286259584"/>
      </c:barChart>
      <c:catAx>
        <c:axId val="28625827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9584"/>
        <c:crosses val="autoZero"/>
        <c:auto val="1"/>
        <c:lblAlgn val="ctr"/>
        <c:lblOffset val="100"/>
        <c:noMultiLvlLbl val="0"/>
      </c:catAx>
      <c:valAx>
        <c:axId val="286259584"/>
        <c:scaling>
          <c:orientation val="minMax"/>
        </c:scaling>
        <c:delete val="0"/>
        <c:axPos val="l"/>
        <c:numFmt formatCode="General" sourceLinked="1"/>
        <c:majorTickMark val="none"/>
        <c:minorTickMark val="none"/>
        <c:tickLblPos val="nextTo"/>
        <c:spPr>
          <a:noFill/>
          <a:ln>
            <a:solidFill>
              <a:schemeClr val="bg2">
                <a:lumMod val="50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8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2247275908693241E-2"/>
          <c:y val="1.5151515151515152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94026883003261"/>
          <c:y val="0.13853535353535354"/>
          <c:w val="0.83250417561441181"/>
          <c:h val="0.56335083114610673"/>
        </c:manualLayout>
      </c:layout>
      <c:barChart>
        <c:barDir val="col"/>
        <c:grouping val="clustered"/>
        <c:varyColors val="0"/>
        <c:ser>
          <c:idx val="0"/>
          <c:order val="0"/>
          <c:tx>
            <c:strRef>
              <c:f>Sheet1!$A$17</c:f>
              <c:strCache>
                <c:ptCount val="1"/>
                <c:pt idx="0">
                  <c:v>Trade Deficit - ($ Bn)</c:v>
                </c:pt>
              </c:strCache>
            </c:strRef>
          </c:tx>
          <c:spPr>
            <a:solidFill>
              <a:schemeClr val="accent1"/>
            </a:solidFill>
            <a:ln>
              <a:noFill/>
            </a:ln>
            <a:effectLst/>
          </c:spPr>
          <c:invertIfNegative val="0"/>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1-16B5-4A64-956B-9E4B47A74B17}"/>
              </c:ext>
            </c:extLst>
          </c:dPt>
          <c:dPt>
            <c:idx val="6"/>
            <c:invertIfNegative val="0"/>
            <c:bubble3D val="0"/>
            <c:spPr>
              <a:solidFill>
                <a:schemeClr val="accent6">
                  <a:lumMod val="75000"/>
                </a:schemeClr>
              </a:solidFill>
              <a:ln>
                <a:noFill/>
              </a:ln>
              <a:effectLst/>
            </c:spPr>
            <c:extLst>
              <c:ext xmlns:c16="http://schemas.microsoft.com/office/drawing/2014/chart" uri="{C3380CC4-5D6E-409C-BE32-E72D297353CC}">
                <c16:uniqueId val="{00000003-16B5-4A64-956B-9E4B47A74B17}"/>
              </c:ext>
            </c:extLst>
          </c:dPt>
          <c:dPt>
            <c:idx val="7"/>
            <c:invertIfNegative val="0"/>
            <c:bubble3D val="0"/>
            <c:spPr>
              <a:solidFill>
                <a:schemeClr val="accent6">
                  <a:lumMod val="75000"/>
                </a:schemeClr>
              </a:solidFill>
              <a:ln>
                <a:noFill/>
              </a:ln>
              <a:effectLst/>
            </c:spPr>
            <c:extLst>
              <c:ext xmlns:c16="http://schemas.microsoft.com/office/drawing/2014/chart" uri="{C3380CC4-5D6E-409C-BE32-E72D297353CC}">
                <c16:uniqueId val="{00000005-16B5-4A64-956B-9E4B47A74B17}"/>
              </c:ext>
            </c:extLst>
          </c:dPt>
          <c:dPt>
            <c:idx val="8"/>
            <c:invertIfNegative val="0"/>
            <c:bubble3D val="0"/>
            <c:spPr>
              <a:solidFill>
                <a:schemeClr val="accent6">
                  <a:lumMod val="75000"/>
                </a:schemeClr>
              </a:solidFill>
              <a:ln>
                <a:noFill/>
              </a:ln>
              <a:effectLst/>
            </c:spPr>
            <c:extLst>
              <c:ext xmlns:c16="http://schemas.microsoft.com/office/drawing/2014/chart" uri="{C3380CC4-5D6E-409C-BE32-E72D297353CC}">
                <c16:uniqueId val="{00000007-16B5-4A64-956B-9E4B47A74B17}"/>
              </c:ext>
            </c:extLst>
          </c:dPt>
          <c:dPt>
            <c:idx val="9"/>
            <c:invertIfNegative val="0"/>
            <c:bubble3D val="0"/>
            <c:spPr>
              <a:solidFill>
                <a:schemeClr val="accent2"/>
              </a:solidFill>
              <a:ln>
                <a:noFill/>
              </a:ln>
              <a:effectLst/>
            </c:spPr>
            <c:extLst>
              <c:ext xmlns:c16="http://schemas.microsoft.com/office/drawing/2014/chart" uri="{C3380CC4-5D6E-409C-BE32-E72D297353CC}">
                <c16:uniqueId val="{00000009-16B5-4A64-956B-9E4B47A74B17}"/>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0B-16B5-4A64-956B-9E4B47A74B17}"/>
              </c:ext>
            </c:extLst>
          </c:dPt>
          <c:dLbls>
            <c:spPr>
              <a:noFill/>
              <a:ln>
                <a:noFill/>
              </a:ln>
              <a:effectLst/>
            </c:spPr>
            <c:txPr>
              <a:bodyPr rot="-5400000" spcFirstLastPara="1" vertOverflow="ellipsis"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Sheet1!$B$1:$L$2</c:f>
              <c:multiLvlStrCache>
                <c:ptCount val="11"/>
                <c:lvl>
                  <c:pt idx="0">
                    <c:v>2013-14</c:v>
                  </c:pt>
                  <c:pt idx="1">
                    <c:v>2014-15</c:v>
                  </c:pt>
                  <c:pt idx="2">
                    <c:v>2015-16</c:v>
                  </c:pt>
                  <c:pt idx="3">
                    <c:v>2016-17</c:v>
                  </c:pt>
                  <c:pt idx="4">
                    <c:v>2017-18</c:v>
                  </c:pt>
                  <c:pt idx="5">
                    <c:v>2018-19</c:v>
                  </c:pt>
                  <c:pt idx="6">
                    <c:v>2019-20</c:v>
                  </c:pt>
                  <c:pt idx="7">
                    <c:v>2020-21</c:v>
                  </c:pt>
                  <c:pt idx="8">
                    <c:v>2021-22</c:v>
                  </c:pt>
                  <c:pt idx="9">
                    <c:v>2021-22</c:v>
                  </c:pt>
                  <c:pt idx="10">
                    <c:v>2022-23</c:v>
                  </c:pt>
                </c:lvl>
                <c:lvl>
                  <c:pt idx="0">
                    <c:v>PML (N)</c:v>
                  </c:pt>
                  <c:pt idx="5">
                    <c:v>PTI</c:v>
                  </c:pt>
                  <c:pt idx="9">
                    <c:v>Jul-Nov</c:v>
                  </c:pt>
                </c:lvl>
              </c:multiLvlStrCache>
            </c:multiLvlStrRef>
          </c:cat>
          <c:val>
            <c:numRef>
              <c:f>Sheet1!$B$17:$L$17</c:f>
              <c:numCache>
                <c:formatCode>General</c:formatCode>
                <c:ptCount val="11"/>
                <c:pt idx="0">
                  <c:v>16.600000000000001</c:v>
                </c:pt>
                <c:pt idx="1">
                  <c:v>17.3</c:v>
                </c:pt>
                <c:pt idx="2">
                  <c:v>19.2</c:v>
                </c:pt>
                <c:pt idx="3">
                  <c:v>26</c:v>
                </c:pt>
                <c:pt idx="4">
                  <c:v>30.9</c:v>
                </c:pt>
                <c:pt idx="5">
                  <c:v>27.6</c:v>
                </c:pt>
                <c:pt idx="6">
                  <c:v>21.1</c:v>
                </c:pt>
                <c:pt idx="7">
                  <c:v>28.6</c:v>
                </c:pt>
                <c:pt idx="8">
                  <c:v>39.6</c:v>
                </c:pt>
                <c:pt idx="9">
                  <c:v>17.399999999999999</c:v>
                </c:pt>
                <c:pt idx="10">
                  <c:v>12.8</c:v>
                </c:pt>
              </c:numCache>
            </c:numRef>
          </c:val>
          <c:extLst>
            <c:ext xmlns:c16="http://schemas.microsoft.com/office/drawing/2014/chart" uri="{C3380CC4-5D6E-409C-BE32-E72D297353CC}">
              <c16:uniqueId val="{0000000C-16B5-4A64-956B-9E4B47A74B17}"/>
            </c:ext>
          </c:extLst>
        </c:ser>
        <c:dLbls>
          <c:showLegendKey val="0"/>
          <c:showVal val="0"/>
          <c:showCatName val="0"/>
          <c:showSerName val="0"/>
          <c:showPercent val="0"/>
          <c:showBubbleSize val="0"/>
        </c:dLbls>
        <c:gapWidth val="59"/>
        <c:overlap val="-27"/>
        <c:axId val="286258272"/>
        <c:axId val="286259584"/>
      </c:barChart>
      <c:catAx>
        <c:axId val="28625827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9584"/>
        <c:crosses val="autoZero"/>
        <c:auto val="1"/>
        <c:lblAlgn val="ctr"/>
        <c:lblOffset val="100"/>
        <c:noMultiLvlLbl val="0"/>
      </c:catAx>
      <c:valAx>
        <c:axId val="286259584"/>
        <c:scaling>
          <c:orientation val="minMax"/>
        </c:scaling>
        <c:delete val="0"/>
        <c:axPos val="l"/>
        <c:numFmt formatCode="General" sourceLinked="1"/>
        <c:majorTickMark val="none"/>
        <c:minorTickMark val="none"/>
        <c:tickLblPos val="nextTo"/>
        <c:spPr>
          <a:noFill/>
          <a:ln>
            <a:solidFill>
              <a:schemeClr val="bg2">
                <a:lumMod val="50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8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3.0593334924043574E-2"/>
          <c:y val="1.0101010101010102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94026883003261"/>
          <c:y val="0.13853535353535354"/>
          <c:w val="0.83250417561441181"/>
          <c:h val="0.56335083114610673"/>
        </c:manualLayout>
      </c:layout>
      <c:barChart>
        <c:barDir val="col"/>
        <c:grouping val="clustered"/>
        <c:varyColors val="0"/>
        <c:ser>
          <c:idx val="0"/>
          <c:order val="0"/>
          <c:tx>
            <c:strRef>
              <c:f>Sheet1!$A$18</c:f>
              <c:strCache>
                <c:ptCount val="1"/>
                <c:pt idx="0">
                  <c:v>Exports- ($ Bn)</c:v>
                </c:pt>
              </c:strCache>
            </c:strRef>
          </c:tx>
          <c:spPr>
            <a:solidFill>
              <a:schemeClr val="accent1"/>
            </a:solidFill>
            <a:ln>
              <a:noFill/>
            </a:ln>
            <a:effectLst/>
          </c:spPr>
          <c:invertIfNegative val="0"/>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1-FB51-4B42-8C08-8AA54FDFD682}"/>
              </c:ext>
            </c:extLst>
          </c:dPt>
          <c:dPt>
            <c:idx val="6"/>
            <c:invertIfNegative val="0"/>
            <c:bubble3D val="0"/>
            <c:spPr>
              <a:solidFill>
                <a:schemeClr val="accent6">
                  <a:lumMod val="75000"/>
                </a:schemeClr>
              </a:solidFill>
              <a:ln>
                <a:noFill/>
              </a:ln>
              <a:effectLst/>
            </c:spPr>
            <c:extLst>
              <c:ext xmlns:c16="http://schemas.microsoft.com/office/drawing/2014/chart" uri="{C3380CC4-5D6E-409C-BE32-E72D297353CC}">
                <c16:uniqueId val="{00000003-FB51-4B42-8C08-8AA54FDFD682}"/>
              </c:ext>
            </c:extLst>
          </c:dPt>
          <c:dPt>
            <c:idx val="7"/>
            <c:invertIfNegative val="0"/>
            <c:bubble3D val="0"/>
            <c:spPr>
              <a:solidFill>
                <a:schemeClr val="accent6">
                  <a:lumMod val="75000"/>
                </a:schemeClr>
              </a:solidFill>
              <a:ln>
                <a:noFill/>
              </a:ln>
              <a:effectLst/>
            </c:spPr>
            <c:extLst>
              <c:ext xmlns:c16="http://schemas.microsoft.com/office/drawing/2014/chart" uri="{C3380CC4-5D6E-409C-BE32-E72D297353CC}">
                <c16:uniqueId val="{00000005-FB51-4B42-8C08-8AA54FDFD682}"/>
              </c:ext>
            </c:extLst>
          </c:dPt>
          <c:dPt>
            <c:idx val="8"/>
            <c:invertIfNegative val="0"/>
            <c:bubble3D val="0"/>
            <c:spPr>
              <a:solidFill>
                <a:schemeClr val="accent6">
                  <a:lumMod val="75000"/>
                </a:schemeClr>
              </a:solidFill>
              <a:ln>
                <a:noFill/>
              </a:ln>
              <a:effectLst/>
            </c:spPr>
            <c:extLst>
              <c:ext xmlns:c16="http://schemas.microsoft.com/office/drawing/2014/chart" uri="{C3380CC4-5D6E-409C-BE32-E72D297353CC}">
                <c16:uniqueId val="{00000007-FB51-4B42-8C08-8AA54FDFD682}"/>
              </c:ext>
            </c:extLst>
          </c:dPt>
          <c:dPt>
            <c:idx val="9"/>
            <c:invertIfNegative val="0"/>
            <c:bubble3D val="0"/>
            <c:spPr>
              <a:solidFill>
                <a:schemeClr val="accent2"/>
              </a:solidFill>
              <a:ln>
                <a:noFill/>
              </a:ln>
              <a:effectLst/>
            </c:spPr>
            <c:extLst>
              <c:ext xmlns:c16="http://schemas.microsoft.com/office/drawing/2014/chart" uri="{C3380CC4-5D6E-409C-BE32-E72D297353CC}">
                <c16:uniqueId val="{00000009-FB51-4B42-8C08-8AA54FDFD682}"/>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0B-FB51-4B42-8C08-8AA54FDFD682}"/>
              </c:ext>
            </c:extLst>
          </c:dPt>
          <c:dLbls>
            <c:spPr>
              <a:noFill/>
              <a:ln>
                <a:noFill/>
              </a:ln>
              <a:effectLst/>
            </c:spPr>
            <c:txPr>
              <a:bodyPr rot="-5400000" spcFirstLastPara="1" vertOverflow="ellipsis"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Sheet1!$B$1:$L$2</c:f>
              <c:multiLvlStrCache>
                <c:ptCount val="11"/>
                <c:lvl>
                  <c:pt idx="0">
                    <c:v>2013-14</c:v>
                  </c:pt>
                  <c:pt idx="1">
                    <c:v>2014-15</c:v>
                  </c:pt>
                  <c:pt idx="2">
                    <c:v>2015-16</c:v>
                  </c:pt>
                  <c:pt idx="3">
                    <c:v>2016-17</c:v>
                  </c:pt>
                  <c:pt idx="4">
                    <c:v>2017-18</c:v>
                  </c:pt>
                  <c:pt idx="5">
                    <c:v>2018-19</c:v>
                  </c:pt>
                  <c:pt idx="6">
                    <c:v>2019-20</c:v>
                  </c:pt>
                  <c:pt idx="7">
                    <c:v>2020-21</c:v>
                  </c:pt>
                  <c:pt idx="8">
                    <c:v>2021-22</c:v>
                  </c:pt>
                  <c:pt idx="9">
                    <c:v>2021-22</c:v>
                  </c:pt>
                  <c:pt idx="10">
                    <c:v>2022-23</c:v>
                  </c:pt>
                </c:lvl>
                <c:lvl>
                  <c:pt idx="0">
                    <c:v>PML (N)</c:v>
                  </c:pt>
                  <c:pt idx="5">
                    <c:v>PTI</c:v>
                  </c:pt>
                  <c:pt idx="9">
                    <c:v>Jul-Nov</c:v>
                  </c:pt>
                </c:lvl>
              </c:multiLvlStrCache>
            </c:multiLvlStrRef>
          </c:cat>
          <c:val>
            <c:numRef>
              <c:f>Sheet1!$B$18:$L$18</c:f>
              <c:numCache>
                <c:formatCode>General</c:formatCode>
                <c:ptCount val="11"/>
                <c:pt idx="0">
                  <c:v>25.1</c:v>
                </c:pt>
                <c:pt idx="1">
                  <c:v>24.1</c:v>
                </c:pt>
                <c:pt idx="2">
                  <c:v>21.9</c:v>
                </c:pt>
                <c:pt idx="3">
                  <c:v>22</c:v>
                </c:pt>
                <c:pt idx="4">
                  <c:v>24.8</c:v>
                </c:pt>
                <c:pt idx="5">
                  <c:v>24.3</c:v>
                </c:pt>
                <c:pt idx="6">
                  <c:v>22.5</c:v>
                </c:pt>
                <c:pt idx="7">
                  <c:v>25.6</c:v>
                </c:pt>
                <c:pt idx="8">
                  <c:v>32.5</c:v>
                </c:pt>
                <c:pt idx="9" formatCode="0.0">
                  <c:v>12.3</c:v>
                </c:pt>
                <c:pt idx="10">
                  <c:v>12.1</c:v>
                </c:pt>
              </c:numCache>
            </c:numRef>
          </c:val>
          <c:extLst>
            <c:ext xmlns:c16="http://schemas.microsoft.com/office/drawing/2014/chart" uri="{C3380CC4-5D6E-409C-BE32-E72D297353CC}">
              <c16:uniqueId val="{0000000C-FB51-4B42-8C08-8AA54FDFD682}"/>
            </c:ext>
          </c:extLst>
        </c:ser>
        <c:dLbls>
          <c:showLegendKey val="0"/>
          <c:showVal val="0"/>
          <c:showCatName val="0"/>
          <c:showSerName val="0"/>
          <c:showPercent val="0"/>
          <c:showBubbleSize val="0"/>
        </c:dLbls>
        <c:gapWidth val="59"/>
        <c:overlap val="-27"/>
        <c:axId val="286258272"/>
        <c:axId val="286259584"/>
      </c:barChart>
      <c:catAx>
        <c:axId val="28625827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9584"/>
        <c:crosses val="autoZero"/>
        <c:auto val="1"/>
        <c:lblAlgn val="ctr"/>
        <c:lblOffset val="100"/>
        <c:noMultiLvlLbl val="0"/>
      </c:catAx>
      <c:valAx>
        <c:axId val="286259584"/>
        <c:scaling>
          <c:orientation val="minMax"/>
        </c:scaling>
        <c:delete val="0"/>
        <c:axPos val="l"/>
        <c:numFmt formatCode="General" sourceLinked="1"/>
        <c:majorTickMark val="none"/>
        <c:minorTickMark val="none"/>
        <c:tickLblPos val="nextTo"/>
        <c:spPr>
          <a:noFill/>
          <a:ln>
            <a:solidFill>
              <a:schemeClr val="bg2">
                <a:lumMod val="50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8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6969696969696969E-2"/>
          <c:y val="1.5151515151515152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94026883003261"/>
          <c:y val="0.13853535353535354"/>
          <c:w val="0.83250417561441181"/>
          <c:h val="0.56335083114610673"/>
        </c:manualLayout>
      </c:layout>
      <c:barChart>
        <c:barDir val="col"/>
        <c:grouping val="clustered"/>
        <c:varyColors val="0"/>
        <c:ser>
          <c:idx val="0"/>
          <c:order val="0"/>
          <c:tx>
            <c:strRef>
              <c:f>Sheet1!$A$20</c:f>
              <c:strCache>
                <c:ptCount val="1"/>
                <c:pt idx="0">
                  <c:v>Imports- ($ Bn)</c:v>
                </c:pt>
              </c:strCache>
            </c:strRef>
          </c:tx>
          <c:spPr>
            <a:solidFill>
              <a:schemeClr val="accent1"/>
            </a:solidFill>
            <a:ln>
              <a:noFill/>
            </a:ln>
            <a:effectLst/>
          </c:spPr>
          <c:invertIfNegative val="0"/>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1-2521-43E7-8005-62EF660509C7}"/>
              </c:ext>
            </c:extLst>
          </c:dPt>
          <c:dPt>
            <c:idx val="6"/>
            <c:invertIfNegative val="0"/>
            <c:bubble3D val="0"/>
            <c:spPr>
              <a:solidFill>
                <a:schemeClr val="accent6">
                  <a:lumMod val="75000"/>
                </a:schemeClr>
              </a:solidFill>
              <a:ln>
                <a:noFill/>
              </a:ln>
              <a:effectLst/>
            </c:spPr>
            <c:extLst>
              <c:ext xmlns:c16="http://schemas.microsoft.com/office/drawing/2014/chart" uri="{C3380CC4-5D6E-409C-BE32-E72D297353CC}">
                <c16:uniqueId val="{00000003-2521-43E7-8005-62EF660509C7}"/>
              </c:ext>
            </c:extLst>
          </c:dPt>
          <c:dPt>
            <c:idx val="7"/>
            <c:invertIfNegative val="0"/>
            <c:bubble3D val="0"/>
            <c:spPr>
              <a:solidFill>
                <a:schemeClr val="accent6">
                  <a:lumMod val="75000"/>
                </a:schemeClr>
              </a:solidFill>
              <a:ln>
                <a:noFill/>
              </a:ln>
              <a:effectLst/>
            </c:spPr>
            <c:extLst>
              <c:ext xmlns:c16="http://schemas.microsoft.com/office/drawing/2014/chart" uri="{C3380CC4-5D6E-409C-BE32-E72D297353CC}">
                <c16:uniqueId val="{00000005-2521-43E7-8005-62EF660509C7}"/>
              </c:ext>
            </c:extLst>
          </c:dPt>
          <c:dPt>
            <c:idx val="8"/>
            <c:invertIfNegative val="0"/>
            <c:bubble3D val="0"/>
            <c:spPr>
              <a:solidFill>
                <a:schemeClr val="accent6">
                  <a:lumMod val="75000"/>
                </a:schemeClr>
              </a:solidFill>
              <a:ln>
                <a:noFill/>
              </a:ln>
              <a:effectLst/>
            </c:spPr>
            <c:extLst>
              <c:ext xmlns:c16="http://schemas.microsoft.com/office/drawing/2014/chart" uri="{C3380CC4-5D6E-409C-BE32-E72D297353CC}">
                <c16:uniqueId val="{00000007-2521-43E7-8005-62EF660509C7}"/>
              </c:ext>
            </c:extLst>
          </c:dPt>
          <c:dPt>
            <c:idx val="9"/>
            <c:invertIfNegative val="0"/>
            <c:bubble3D val="0"/>
            <c:spPr>
              <a:solidFill>
                <a:schemeClr val="accent2"/>
              </a:solidFill>
              <a:ln>
                <a:noFill/>
              </a:ln>
              <a:effectLst/>
            </c:spPr>
            <c:extLst>
              <c:ext xmlns:c16="http://schemas.microsoft.com/office/drawing/2014/chart" uri="{C3380CC4-5D6E-409C-BE32-E72D297353CC}">
                <c16:uniqueId val="{00000009-2521-43E7-8005-62EF660509C7}"/>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0B-2521-43E7-8005-62EF660509C7}"/>
              </c:ext>
            </c:extLst>
          </c:dPt>
          <c:dLbls>
            <c:numFmt formatCode="#,##0.0" sourceLinked="0"/>
            <c:spPr>
              <a:noFill/>
              <a:ln>
                <a:noFill/>
              </a:ln>
              <a:effectLst/>
            </c:spPr>
            <c:txPr>
              <a:bodyPr rot="-5400000" spcFirstLastPara="1" vertOverflow="ellipsis"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Sheet1!$B$1:$L$2</c:f>
              <c:multiLvlStrCache>
                <c:ptCount val="11"/>
                <c:lvl>
                  <c:pt idx="0">
                    <c:v>2013-14</c:v>
                  </c:pt>
                  <c:pt idx="1">
                    <c:v>2014-15</c:v>
                  </c:pt>
                  <c:pt idx="2">
                    <c:v>2015-16</c:v>
                  </c:pt>
                  <c:pt idx="3">
                    <c:v>2016-17</c:v>
                  </c:pt>
                  <c:pt idx="4">
                    <c:v>2017-18</c:v>
                  </c:pt>
                  <c:pt idx="5">
                    <c:v>2018-19</c:v>
                  </c:pt>
                  <c:pt idx="6">
                    <c:v>2019-20</c:v>
                  </c:pt>
                  <c:pt idx="7">
                    <c:v>2020-21</c:v>
                  </c:pt>
                  <c:pt idx="8">
                    <c:v>2021-22</c:v>
                  </c:pt>
                  <c:pt idx="9">
                    <c:v>2021-22</c:v>
                  </c:pt>
                  <c:pt idx="10">
                    <c:v>2022-23</c:v>
                  </c:pt>
                </c:lvl>
                <c:lvl>
                  <c:pt idx="0">
                    <c:v>PML (N)</c:v>
                  </c:pt>
                  <c:pt idx="5">
                    <c:v>PTI</c:v>
                  </c:pt>
                  <c:pt idx="9">
                    <c:v>Jul-Nov</c:v>
                  </c:pt>
                </c:lvl>
              </c:multiLvlStrCache>
            </c:multiLvlStrRef>
          </c:cat>
          <c:val>
            <c:numRef>
              <c:f>Sheet1!$B$20:$L$20</c:f>
              <c:numCache>
                <c:formatCode>General</c:formatCode>
                <c:ptCount val="11"/>
                <c:pt idx="0">
                  <c:v>41.7</c:v>
                </c:pt>
                <c:pt idx="1">
                  <c:v>41.4</c:v>
                </c:pt>
                <c:pt idx="2">
                  <c:v>41.1</c:v>
                </c:pt>
                <c:pt idx="3">
                  <c:v>48</c:v>
                </c:pt>
                <c:pt idx="4">
                  <c:v>55.7</c:v>
                </c:pt>
                <c:pt idx="5">
                  <c:v>51.9</c:v>
                </c:pt>
                <c:pt idx="6">
                  <c:v>43.6</c:v>
                </c:pt>
                <c:pt idx="7">
                  <c:v>54.3</c:v>
                </c:pt>
                <c:pt idx="8">
                  <c:v>72</c:v>
                </c:pt>
                <c:pt idx="9">
                  <c:v>29.7</c:v>
                </c:pt>
                <c:pt idx="10">
                  <c:v>24.9</c:v>
                </c:pt>
              </c:numCache>
            </c:numRef>
          </c:val>
          <c:extLst>
            <c:ext xmlns:c16="http://schemas.microsoft.com/office/drawing/2014/chart" uri="{C3380CC4-5D6E-409C-BE32-E72D297353CC}">
              <c16:uniqueId val="{0000000C-2521-43E7-8005-62EF660509C7}"/>
            </c:ext>
          </c:extLst>
        </c:ser>
        <c:dLbls>
          <c:showLegendKey val="0"/>
          <c:showVal val="0"/>
          <c:showCatName val="0"/>
          <c:showSerName val="0"/>
          <c:showPercent val="0"/>
          <c:showBubbleSize val="0"/>
        </c:dLbls>
        <c:gapWidth val="59"/>
        <c:overlap val="-27"/>
        <c:axId val="286258272"/>
        <c:axId val="286259584"/>
      </c:barChart>
      <c:catAx>
        <c:axId val="28625827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9584"/>
        <c:crosses val="autoZero"/>
        <c:auto val="1"/>
        <c:lblAlgn val="ctr"/>
        <c:lblOffset val="100"/>
        <c:noMultiLvlLbl val="0"/>
      </c:catAx>
      <c:valAx>
        <c:axId val="286259584"/>
        <c:scaling>
          <c:orientation val="minMax"/>
        </c:scaling>
        <c:delete val="0"/>
        <c:axPos val="l"/>
        <c:numFmt formatCode="General" sourceLinked="1"/>
        <c:majorTickMark val="none"/>
        <c:minorTickMark val="none"/>
        <c:tickLblPos val="nextTo"/>
        <c:spPr>
          <a:noFill/>
          <a:ln>
            <a:solidFill>
              <a:schemeClr val="bg2">
                <a:lumMod val="50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8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accent6">
                    <a:lumMod val="75000"/>
                  </a:schemeClr>
                </a:solidFill>
                <a:latin typeface="+mn-lt"/>
                <a:ea typeface="+mn-ea"/>
                <a:cs typeface="+mn-cs"/>
              </a:defRPr>
            </a:pPr>
            <a:r>
              <a:rPr lang="en-US" sz="1800" dirty="0">
                <a:solidFill>
                  <a:schemeClr val="accent6">
                    <a:lumMod val="75000"/>
                  </a:schemeClr>
                </a:solidFill>
              </a:rPr>
              <a:t>GDP Growth (Average)</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accent6">
                  <a:lumMod val="7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GDP</c:v>
                </c:pt>
              </c:strCache>
            </c:strRef>
          </c:tx>
          <c:spPr>
            <a:solidFill>
              <a:schemeClr val="accent6">
                <a:lumMod val="75000"/>
              </a:schemeClr>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0-A8BC-4807-BF25-65C62C07C252}"/>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PML (N)</c:v>
                </c:pt>
                <c:pt idx="1">
                  <c:v>PTI</c:v>
                </c:pt>
              </c:strCache>
            </c:strRef>
          </c:cat>
          <c:val>
            <c:numRef>
              <c:f>Sheet1!$B$2:$C$2</c:f>
              <c:numCache>
                <c:formatCode>General</c:formatCode>
                <c:ptCount val="2"/>
                <c:pt idx="0">
                  <c:v>4.7</c:v>
                </c:pt>
                <c:pt idx="1">
                  <c:v>3.5</c:v>
                </c:pt>
              </c:numCache>
            </c:numRef>
          </c:val>
          <c:extLst>
            <c:ext xmlns:c16="http://schemas.microsoft.com/office/drawing/2014/chart" uri="{C3380CC4-5D6E-409C-BE32-E72D297353CC}">
              <c16:uniqueId val="{00000000-4848-4CD6-B146-088A8098D63D}"/>
            </c:ext>
          </c:extLst>
        </c:ser>
        <c:dLbls>
          <c:showLegendKey val="0"/>
          <c:showVal val="0"/>
          <c:showCatName val="0"/>
          <c:showSerName val="0"/>
          <c:showPercent val="0"/>
          <c:showBubbleSize val="0"/>
        </c:dLbls>
        <c:gapWidth val="89"/>
        <c:overlap val="-27"/>
        <c:axId val="476840576"/>
        <c:axId val="476841232"/>
      </c:barChart>
      <c:catAx>
        <c:axId val="47684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1232"/>
        <c:crosses val="autoZero"/>
        <c:auto val="1"/>
        <c:lblAlgn val="ctr"/>
        <c:lblOffset val="100"/>
        <c:noMultiLvlLbl val="0"/>
      </c:catAx>
      <c:valAx>
        <c:axId val="4768412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0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65000"/>
        </a:schemeClr>
      </a:solidFill>
    </a:ln>
    <a:effectLst/>
  </c:spPr>
  <c:txPr>
    <a:bodyPr/>
    <a:lstStyle/>
    <a:p>
      <a:pPr>
        <a:defRPr sz="18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accent6">
                    <a:lumMod val="75000"/>
                  </a:schemeClr>
                </a:solidFill>
                <a:latin typeface="+mn-lt"/>
                <a:ea typeface="+mn-ea"/>
                <a:cs typeface="+mn-cs"/>
              </a:defRPr>
            </a:pPr>
            <a:r>
              <a:rPr lang="en-US" sz="1800" dirty="0">
                <a:solidFill>
                  <a:schemeClr val="accent6">
                    <a:lumMod val="75000"/>
                  </a:schemeClr>
                </a:solidFill>
              </a:rPr>
              <a:t>Per Capita</a:t>
            </a:r>
            <a:r>
              <a:rPr lang="en-US" sz="1800" baseline="0" dirty="0">
                <a:solidFill>
                  <a:schemeClr val="accent6">
                    <a:lumMod val="75000"/>
                  </a:schemeClr>
                </a:solidFill>
              </a:rPr>
              <a:t> Income Growth (%)</a:t>
            </a:r>
            <a:endParaRPr lang="en-US" sz="1800" dirty="0">
              <a:solidFill>
                <a:schemeClr val="accent6">
                  <a:lumMod val="75000"/>
                </a:schemeClr>
              </a:solidFill>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accent6">
                  <a:lumMod val="7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GDP</c:v>
                </c:pt>
              </c:strCache>
            </c:strRef>
          </c:tx>
          <c:spPr>
            <a:solidFill>
              <a:schemeClr val="accent1"/>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6DC9-4943-98BB-2467CC9F3EF5}"/>
              </c:ext>
            </c:extLst>
          </c:dPt>
          <c:dPt>
            <c:idx val="1"/>
            <c:invertIfNegative val="0"/>
            <c:bubble3D val="0"/>
            <c:spPr>
              <a:solidFill>
                <a:srgbClr val="FF0000"/>
              </a:solidFill>
              <a:ln>
                <a:noFill/>
              </a:ln>
              <a:effectLst/>
            </c:spPr>
            <c:extLst>
              <c:ext xmlns:c16="http://schemas.microsoft.com/office/drawing/2014/chart" uri="{C3380CC4-5D6E-409C-BE32-E72D297353CC}">
                <c16:uniqueId val="{00000000-6DC9-4943-98BB-2467CC9F3EF5}"/>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PML (N)</c:v>
                </c:pt>
                <c:pt idx="1">
                  <c:v>PTI</c:v>
                </c:pt>
              </c:strCache>
            </c:strRef>
          </c:cat>
          <c:val>
            <c:numRef>
              <c:f>Sheet1!$B$2:$C$2</c:f>
              <c:numCache>
                <c:formatCode>General</c:formatCode>
                <c:ptCount val="2"/>
                <c:pt idx="0">
                  <c:v>27.3</c:v>
                </c:pt>
                <c:pt idx="1">
                  <c:v>13.9</c:v>
                </c:pt>
              </c:numCache>
            </c:numRef>
          </c:val>
          <c:extLst>
            <c:ext xmlns:c16="http://schemas.microsoft.com/office/drawing/2014/chart" uri="{C3380CC4-5D6E-409C-BE32-E72D297353CC}">
              <c16:uniqueId val="{00000000-FE89-47D5-AF4B-9A134977B887}"/>
            </c:ext>
          </c:extLst>
        </c:ser>
        <c:dLbls>
          <c:showLegendKey val="0"/>
          <c:showVal val="0"/>
          <c:showCatName val="0"/>
          <c:showSerName val="0"/>
          <c:showPercent val="0"/>
          <c:showBubbleSize val="0"/>
        </c:dLbls>
        <c:gapWidth val="89"/>
        <c:overlap val="-27"/>
        <c:axId val="476840576"/>
        <c:axId val="476841232"/>
      </c:barChart>
      <c:catAx>
        <c:axId val="47684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1232"/>
        <c:crosses val="autoZero"/>
        <c:auto val="1"/>
        <c:lblAlgn val="ctr"/>
        <c:lblOffset val="100"/>
        <c:noMultiLvlLbl val="0"/>
      </c:catAx>
      <c:valAx>
        <c:axId val="4768412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0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65000"/>
        </a:schemeClr>
      </a:solidFill>
    </a:ln>
    <a:effectLst/>
  </c:spPr>
  <c:txPr>
    <a:bodyPr/>
    <a:lstStyle/>
    <a:p>
      <a:pPr>
        <a:defRPr sz="18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accent6">
                    <a:lumMod val="75000"/>
                  </a:schemeClr>
                </a:solidFill>
                <a:latin typeface="+mn-lt"/>
                <a:ea typeface="+mn-ea"/>
                <a:cs typeface="+mn-cs"/>
              </a:defRPr>
            </a:pPr>
            <a:r>
              <a:rPr lang="en-US" sz="1800" dirty="0">
                <a:solidFill>
                  <a:schemeClr val="accent6">
                    <a:lumMod val="75000"/>
                  </a:schemeClr>
                </a:solidFill>
              </a:rPr>
              <a:t>Increase in</a:t>
            </a:r>
            <a:r>
              <a:rPr lang="en-US" sz="1800" baseline="0" dirty="0">
                <a:solidFill>
                  <a:schemeClr val="accent6">
                    <a:lumMod val="75000"/>
                  </a:schemeClr>
                </a:solidFill>
              </a:rPr>
              <a:t> </a:t>
            </a:r>
            <a:r>
              <a:rPr lang="en-US" sz="1800" dirty="0">
                <a:solidFill>
                  <a:schemeClr val="accent6">
                    <a:lumMod val="75000"/>
                  </a:schemeClr>
                </a:solidFill>
              </a:rPr>
              <a:t>GDP ($ bn) </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accent6">
                  <a:lumMod val="7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GDP</c:v>
                </c:pt>
              </c:strCache>
            </c:strRef>
          </c:tx>
          <c:spPr>
            <a:solidFill>
              <a:schemeClr val="accent1"/>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6535-4A40-9370-2F8B5E3FB29D}"/>
              </c:ext>
            </c:extLst>
          </c:dPt>
          <c:dPt>
            <c:idx val="1"/>
            <c:invertIfNegative val="0"/>
            <c:bubble3D val="0"/>
            <c:spPr>
              <a:solidFill>
                <a:srgbClr val="FF0000"/>
              </a:solidFill>
              <a:ln>
                <a:noFill/>
              </a:ln>
              <a:effectLst/>
            </c:spPr>
            <c:extLst>
              <c:ext xmlns:c16="http://schemas.microsoft.com/office/drawing/2014/chart" uri="{C3380CC4-5D6E-409C-BE32-E72D297353CC}">
                <c16:uniqueId val="{00000000-6535-4A40-9370-2F8B5E3FB29D}"/>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PML (N)</c:v>
                </c:pt>
                <c:pt idx="1">
                  <c:v>PTI</c:v>
                </c:pt>
              </c:strCache>
            </c:strRef>
          </c:cat>
          <c:val>
            <c:numRef>
              <c:f>Sheet1!$B$2:$C$2</c:f>
              <c:numCache>
                <c:formatCode>General</c:formatCode>
                <c:ptCount val="2"/>
                <c:pt idx="0">
                  <c:v>112</c:v>
                </c:pt>
                <c:pt idx="1">
                  <c:v>61</c:v>
                </c:pt>
              </c:numCache>
            </c:numRef>
          </c:val>
          <c:extLst>
            <c:ext xmlns:c16="http://schemas.microsoft.com/office/drawing/2014/chart" uri="{C3380CC4-5D6E-409C-BE32-E72D297353CC}">
              <c16:uniqueId val="{00000000-BB11-46DA-93AF-7ED2F3BAAF5F}"/>
            </c:ext>
          </c:extLst>
        </c:ser>
        <c:dLbls>
          <c:showLegendKey val="0"/>
          <c:showVal val="0"/>
          <c:showCatName val="0"/>
          <c:showSerName val="0"/>
          <c:showPercent val="0"/>
          <c:showBubbleSize val="0"/>
        </c:dLbls>
        <c:gapWidth val="89"/>
        <c:overlap val="-27"/>
        <c:axId val="476840576"/>
        <c:axId val="476841232"/>
      </c:barChart>
      <c:catAx>
        <c:axId val="47684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1232"/>
        <c:crosses val="autoZero"/>
        <c:auto val="1"/>
        <c:lblAlgn val="ctr"/>
        <c:lblOffset val="100"/>
        <c:noMultiLvlLbl val="0"/>
      </c:catAx>
      <c:valAx>
        <c:axId val="4768412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0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65000"/>
        </a:schemeClr>
      </a:solidFill>
    </a:ln>
    <a:effectLst/>
  </c:spPr>
  <c:txPr>
    <a:bodyPr/>
    <a:lstStyle/>
    <a:p>
      <a:pPr>
        <a:defRPr sz="180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r>
              <a:rPr lang="en-US" sz="2200" dirty="0"/>
              <a:t>Investment (% of GDP)</a:t>
            </a:r>
          </a:p>
        </c:rich>
      </c:tx>
      <c:layout>
        <c:manualLayout>
          <c:xMode val="edge"/>
          <c:yMode val="edge"/>
          <c:x val="0.19781093627163487"/>
          <c:y val="0"/>
        </c:manualLayout>
      </c:layout>
      <c:overlay val="0"/>
      <c:spPr>
        <a:noFill/>
        <a:ln>
          <a:noFill/>
        </a:ln>
        <a:effectLst/>
      </c:spPr>
      <c:txPr>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GDP</c:v>
                </c:pt>
              </c:strCache>
            </c:strRef>
          </c:tx>
          <c:spPr>
            <a:solidFill>
              <a:schemeClr val="accent1"/>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DC81-46C3-9DC3-F8FB6E5732A1}"/>
              </c:ext>
            </c:extLst>
          </c:dPt>
          <c:dPt>
            <c:idx val="1"/>
            <c:invertIfNegative val="0"/>
            <c:bubble3D val="0"/>
            <c:spPr>
              <a:solidFill>
                <a:srgbClr val="FF0000"/>
              </a:solidFill>
              <a:ln>
                <a:noFill/>
              </a:ln>
              <a:effectLst/>
            </c:spPr>
            <c:extLst>
              <c:ext xmlns:c16="http://schemas.microsoft.com/office/drawing/2014/chart" uri="{C3380CC4-5D6E-409C-BE32-E72D297353CC}">
                <c16:uniqueId val="{00000000-DC81-46C3-9DC3-F8FB6E5732A1}"/>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PML (N) 2018</c:v>
                </c:pt>
                <c:pt idx="1">
                  <c:v>PTI 2022</c:v>
                </c:pt>
              </c:strCache>
            </c:strRef>
          </c:cat>
          <c:val>
            <c:numRef>
              <c:f>Sheet1!$B$2:$C$2</c:f>
              <c:numCache>
                <c:formatCode>General</c:formatCode>
                <c:ptCount val="2"/>
                <c:pt idx="0">
                  <c:v>17.100000000000001</c:v>
                </c:pt>
                <c:pt idx="1">
                  <c:v>15.1</c:v>
                </c:pt>
              </c:numCache>
            </c:numRef>
          </c:val>
          <c:extLst>
            <c:ext xmlns:c16="http://schemas.microsoft.com/office/drawing/2014/chart" uri="{C3380CC4-5D6E-409C-BE32-E72D297353CC}">
              <c16:uniqueId val="{00000000-4848-4CD6-B146-088A8098D63D}"/>
            </c:ext>
          </c:extLst>
        </c:ser>
        <c:dLbls>
          <c:showLegendKey val="0"/>
          <c:showVal val="0"/>
          <c:showCatName val="0"/>
          <c:showSerName val="0"/>
          <c:showPercent val="0"/>
          <c:showBubbleSize val="0"/>
        </c:dLbls>
        <c:gapWidth val="89"/>
        <c:overlap val="-27"/>
        <c:axId val="476840576"/>
        <c:axId val="476841232"/>
      </c:barChart>
      <c:catAx>
        <c:axId val="47684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1232"/>
        <c:crosses val="autoZero"/>
        <c:auto val="1"/>
        <c:lblAlgn val="ctr"/>
        <c:lblOffset val="100"/>
        <c:noMultiLvlLbl val="0"/>
      </c:catAx>
      <c:valAx>
        <c:axId val="476841232"/>
        <c:scaling>
          <c:orientation val="minMax"/>
          <c:max val="18"/>
          <c:min val="1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0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65000"/>
        </a:schemeClr>
      </a:solidFill>
    </a:ln>
    <a:effectLst/>
  </c:spPr>
  <c:txPr>
    <a:bodyPr/>
    <a:lstStyle/>
    <a:p>
      <a:pPr>
        <a:defRPr sz="18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latin typeface="Arial" panose="020B0604020202020204" pitchFamily="34" charset="0"/>
                <a:cs typeface="Arial" panose="020B0604020202020204" pitchFamily="34" charset="0"/>
              </a:rPr>
              <a:t>Increase</a:t>
            </a:r>
            <a:r>
              <a:rPr lang="en-US" sz="2000" b="1" baseline="0" dirty="0">
                <a:solidFill>
                  <a:schemeClr val="tx1"/>
                </a:solidFill>
                <a:latin typeface="Arial" panose="020B0604020202020204" pitchFamily="34" charset="0"/>
                <a:cs typeface="Arial" panose="020B0604020202020204" pitchFamily="34" charset="0"/>
              </a:rPr>
              <a:t> in KSE 100 Index</a:t>
            </a:r>
            <a:endParaRPr lang="en-US" sz="2000" b="1" dirty="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spPr>
            <a:solidFill>
              <a:srgbClr val="002060"/>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1-0B1F-4F3C-B39E-2AC8C2278B3E}"/>
              </c:ext>
            </c:extLst>
          </c:dPt>
          <c:dLbls>
            <c:dLbl>
              <c:idx val="0"/>
              <c:tx>
                <c:rich>
                  <a:bodyPr/>
                  <a:lstStyle/>
                  <a:p>
                    <a:r>
                      <a:rPr lang="en-US"/>
                      <a:t>22,930</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E31-4005-9420-EE35105B2BF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Sheet1!$D$17:$D$18</c:f>
              <c:strCache>
                <c:ptCount val="2"/>
                <c:pt idx="0">
                  <c:v>May 2013 to May 2018</c:v>
                </c:pt>
                <c:pt idx="1">
                  <c:v>Aug 2018 to Apr 2022</c:v>
                </c:pt>
              </c:strCache>
            </c:strRef>
          </c:cat>
          <c:val>
            <c:numRef>
              <c:f>Sheet1!$E$17:$E$18</c:f>
              <c:numCache>
                <c:formatCode>General</c:formatCode>
                <c:ptCount val="2"/>
                <c:pt idx="0" formatCode="#,##0">
                  <c:v>22931</c:v>
                </c:pt>
                <c:pt idx="1">
                  <c:v>2020</c:v>
                </c:pt>
              </c:numCache>
            </c:numRef>
          </c:val>
          <c:extLst>
            <c:ext xmlns:c16="http://schemas.microsoft.com/office/drawing/2014/chart" uri="{C3380CC4-5D6E-409C-BE32-E72D297353CC}">
              <c16:uniqueId val="{00000002-0B1F-4F3C-B39E-2AC8C2278B3E}"/>
            </c:ext>
          </c:extLst>
        </c:ser>
        <c:dLbls>
          <c:showLegendKey val="0"/>
          <c:showVal val="0"/>
          <c:showCatName val="0"/>
          <c:showSerName val="0"/>
          <c:showPercent val="0"/>
          <c:showBubbleSize val="0"/>
        </c:dLbls>
        <c:gapWidth val="219"/>
        <c:overlap val="-27"/>
        <c:axId val="386326624"/>
        <c:axId val="386330232"/>
      </c:barChart>
      <c:catAx>
        <c:axId val="38632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386330232"/>
        <c:crosses val="autoZero"/>
        <c:auto val="1"/>
        <c:lblAlgn val="ctr"/>
        <c:lblOffset val="100"/>
        <c:noMultiLvlLbl val="0"/>
      </c:catAx>
      <c:valAx>
        <c:axId val="386330232"/>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3863266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Sheet1!$B$6</c:f>
              <c:strCache>
                <c:ptCount val="1"/>
                <c:pt idx="0">
                  <c:v>Unemployment rate(%)</c:v>
                </c:pt>
              </c:strCache>
            </c:strRef>
          </c:tx>
          <c:spPr>
            <a:solidFill>
              <a:schemeClr val="accent6">
                <a:lumMod val="75000"/>
              </a:schemeClr>
            </a:solidFill>
          </c:spPr>
          <c:invertIfNegative val="0"/>
          <c:dPt>
            <c:idx val="3"/>
            <c:invertIfNegative val="0"/>
            <c:bubble3D val="0"/>
            <c:spPr>
              <a:solidFill>
                <a:srgbClr val="FF0000"/>
              </a:solidFill>
            </c:spPr>
            <c:extLst>
              <c:ext xmlns:c16="http://schemas.microsoft.com/office/drawing/2014/chart" uri="{C3380CC4-5D6E-409C-BE32-E72D297353CC}">
                <c16:uniqueId val="{00000000-E2B4-43CB-9B91-83D6BEDEDEC5}"/>
              </c:ext>
            </c:extLst>
          </c:dPt>
          <c:dPt>
            <c:idx val="4"/>
            <c:invertIfNegative val="0"/>
            <c:bubble3D val="0"/>
            <c:spPr>
              <a:solidFill>
                <a:srgbClr val="FF0000"/>
              </a:solidFill>
            </c:spPr>
            <c:extLst>
              <c:ext xmlns:c16="http://schemas.microsoft.com/office/drawing/2014/chart" uri="{C3380CC4-5D6E-409C-BE32-E72D297353CC}">
                <c16:uniqueId val="{00000001-E2B4-43CB-9B91-83D6BEDEDEC5}"/>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Sheet1!$C$4:$G$5</c:f>
              <c:strCache>
                <c:ptCount val="5"/>
                <c:pt idx="0">
                  <c:v>2013-14</c:v>
                </c:pt>
                <c:pt idx="1">
                  <c:v>2014-15</c:v>
                </c:pt>
                <c:pt idx="2">
                  <c:v>2017-18</c:v>
                </c:pt>
                <c:pt idx="3">
                  <c:v>2018-19</c:v>
                </c:pt>
                <c:pt idx="4">
                  <c:v>2020-2021</c:v>
                </c:pt>
              </c:strCache>
            </c:strRef>
          </c:cat>
          <c:val>
            <c:numRef>
              <c:f>Sheet1!$C$6:$G$6</c:f>
              <c:numCache>
                <c:formatCode>General</c:formatCode>
                <c:ptCount val="5"/>
                <c:pt idx="0">
                  <c:v>6</c:v>
                </c:pt>
                <c:pt idx="1">
                  <c:v>5.9</c:v>
                </c:pt>
                <c:pt idx="2">
                  <c:v>5.8</c:v>
                </c:pt>
                <c:pt idx="3">
                  <c:v>6.9</c:v>
                </c:pt>
                <c:pt idx="4">
                  <c:v>6.3</c:v>
                </c:pt>
              </c:numCache>
            </c:numRef>
          </c:val>
          <c:extLst>
            <c:ext xmlns:c16="http://schemas.microsoft.com/office/drawing/2014/chart" uri="{C3380CC4-5D6E-409C-BE32-E72D297353CC}">
              <c16:uniqueId val="{00000000-6681-45B0-8A05-78B0DFA229EA}"/>
            </c:ext>
          </c:extLst>
        </c:ser>
        <c:dLbls>
          <c:showLegendKey val="0"/>
          <c:showVal val="0"/>
          <c:showCatName val="0"/>
          <c:showSerName val="0"/>
          <c:showPercent val="0"/>
          <c:showBubbleSize val="0"/>
        </c:dLbls>
        <c:gapWidth val="40"/>
        <c:axId val="65928192"/>
        <c:axId val="80745216"/>
      </c:barChart>
      <c:catAx>
        <c:axId val="65928192"/>
        <c:scaling>
          <c:orientation val="minMax"/>
        </c:scaling>
        <c:delete val="0"/>
        <c:axPos val="b"/>
        <c:numFmt formatCode="General" sourceLinked="0"/>
        <c:majorTickMark val="out"/>
        <c:minorTickMark val="none"/>
        <c:tickLblPos val="nextTo"/>
        <c:crossAx val="80745216"/>
        <c:crosses val="autoZero"/>
        <c:auto val="1"/>
        <c:lblAlgn val="ctr"/>
        <c:lblOffset val="100"/>
        <c:noMultiLvlLbl val="0"/>
      </c:catAx>
      <c:valAx>
        <c:axId val="80745216"/>
        <c:scaling>
          <c:orientation val="minMax"/>
        </c:scaling>
        <c:delete val="0"/>
        <c:axPos val="l"/>
        <c:numFmt formatCode="General" sourceLinked="1"/>
        <c:majorTickMark val="out"/>
        <c:minorTickMark val="none"/>
        <c:tickLblPos val="nextTo"/>
        <c:crossAx val="6592819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spc="0" baseline="0">
                <a:solidFill>
                  <a:schemeClr val="accent6">
                    <a:lumMod val="75000"/>
                  </a:schemeClr>
                </a:solidFill>
                <a:latin typeface="+mn-lt"/>
                <a:ea typeface="+mn-ea"/>
                <a:cs typeface="+mn-cs"/>
              </a:defRPr>
            </a:pPr>
            <a:r>
              <a:rPr lang="en-US" sz="2200" dirty="0">
                <a:solidFill>
                  <a:schemeClr val="accent6">
                    <a:lumMod val="75000"/>
                  </a:schemeClr>
                </a:solidFill>
              </a:rPr>
              <a:t>CPI</a:t>
            </a:r>
            <a:r>
              <a:rPr lang="en-US" sz="2200" baseline="0" dirty="0">
                <a:solidFill>
                  <a:schemeClr val="accent6">
                    <a:lumMod val="75000"/>
                  </a:schemeClr>
                </a:solidFill>
              </a:rPr>
              <a:t> Inflation (</a:t>
            </a:r>
            <a:r>
              <a:rPr lang="en-US" sz="2200" dirty="0">
                <a:solidFill>
                  <a:schemeClr val="accent6">
                    <a:lumMod val="75000"/>
                  </a:schemeClr>
                </a:solidFill>
              </a:rPr>
              <a:t>Average)</a:t>
            </a:r>
          </a:p>
        </c:rich>
      </c:tx>
      <c:layout>
        <c:manualLayout>
          <c:xMode val="edge"/>
          <c:yMode val="edge"/>
          <c:x val="0.17233785112595476"/>
          <c:y val="4.313554666238708E-2"/>
        </c:manualLayout>
      </c:layout>
      <c:overlay val="0"/>
      <c:spPr>
        <a:noFill/>
        <a:ln>
          <a:noFill/>
        </a:ln>
        <a:effectLst/>
      </c:spPr>
      <c:txPr>
        <a:bodyPr rot="0" spcFirstLastPara="1" vertOverflow="ellipsis" vert="horz" wrap="square" anchor="ctr" anchorCtr="1"/>
        <a:lstStyle/>
        <a:p>
          <a:pPr>
            <a:defRPr sz="2200" b="0" i="0" u="none" strike="noStrike" kern="1200" spc="0" baseline="0">
              <a:solidFill>
                <a:schemeClr val="accent6">
                  <a:lumMod val="7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CPI</c:v>
                </c:pt>
              </c:strCache>
            </c:strRef>
          </c:tx>
          <c:spPr>
            <a:solidFill>
              <a:schemeClr val="accent1"/>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0C5F-4605-BC4E-5DB02A5FBBCC}"/>
              </c:ext>
            </c:extLst>
          </c:dPt>
          <c:dPt>
            <c:idx val="1"/>
            <c:invertIfNegative val="0"/>
            <c:bubble3D val="0"/>
            <c:spPr>
              <a:solidFill>
                <a:srgbClr val="FF0000"/>
              </a:solidFill>
              <a:ln>
                <a:noFill/>
              </a:ln>
              <a:effectLst/>
            </c:spPr>
            <c:extLst>
              <c:ext xmlns:c16="http://schemas.microsoft.com/office/drawing/2014/chart" uri="{C3380CC4-5D6E-409C-BE32-E72D297353CC}">
                <c16:uniqueId val="{00000000-0C5F-4605-BC4E-5DB02A5FBBCC}"/>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PML (N) </c:v>
                </c:pt>
                <c:pt idx="1">
                  <c:v>PTI </c:v>
                </c:pt>
              </c:strCache>
            </c:strRef>
          </c:cat>
          <c:val>
            <c:numRef>
              <c:f>Sheet1!$B$2:$C$2</c:f>
              <c:numCache>
                <c:formatCode>General</c:formatCode>
                <c:ptCount val="2"/>
                <c:pt idx="0">
                  <c:v>5.0999999999999996</c:v>
                </c:pt>
                <c:pt idx="1">
                  <c:v>9.6999999999999993</c:v>
                </c:pt>
              </c:numCache>
            </c:numRef>
          </c:val>
          <c:extLst>
            <c:ext xmlns:c16="http://schemas.microsoft.com/office/drawing/2014/chart" uri="{C3380CC4-5D6E-409C-BE32-E72D297353CC}">
              <c16:uniqueId val="{00000000-802F-4BE4-AABE-F2390AAF6898}"/>
            </c:ext>
          </c:extLst>
        </c:ser>
        <c:dLbls>
          <c:showLegendKey val="0"/>
          <c:showVal val="0"/>
          <c:showCatName val="0"/>
          <c:showSerName val="0"/>
          <c:showPercent val="0"/>
          <c:showBubbleSize val="0"/>
        </c:dLbls>
        <c:gapWidth val="89"/>
        <c:overlap val="-27"/>
        <c:axId val="476840576"/>
        <c:axId val="476841232"/>
      </c:barChart>
      <c:catAx>
        <c:axId val="47684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1232"/>
        <c:crosses val="autoZero"/>
        <c:auto val="1"/>
        <c:lblAlgn val="ctr"/>
        <c:lblOffset val="100"/>
        <c:noMultiLvlLbl val="0"/>
      </c:catAx>
      <c:valAx>
        <c:axId val="4768412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0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65000"/>
        </a:schemeClr>
      </a:solidFill>
    </a:ln>
    <a:effectLst/>
  </c:spPr>
  <c:txPr>
    <a:bodyPr/>
    <a:lstStyle/>
    <a:p>
      <a:pPr>
        <a:defRPr sz="1800"/>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spc="0" baseline="0">
                <a:solidFill>
                  <a:schemeClr val="accent6">
                    <a:lumMod val="75000"/>
                  </a:schemeClr>
                </a:solidFill>
                <a:latin typeface="+mn-lt"/>
                <a:ea typeface="+mn-ea"/>
                <a:cs typeface="+mn-cs"/>
              </a:defRPr>
            </a:pPr>
            <a:r>
              <a:rPr lang="en-US" sz="2200" dirty="0">
                <a:solidFill>
                  <a:schemeClr val="accent6">
                    <a:lumMod val="75000"/>
                  </a:schemeClr>
                </a:solidFill>
              </a:rPr>
              <a:t>Food Inflation</a:t>
            </a:r>
            <a:r>
              <a:rPr lang="en-US" sz="2200" baseline="0" dirty="0">
                <a:solidFill>
                  <a:schemeClr val="accent6">
                    <a:lumMod val="75000"/>
                  </a:schemeClr>
                </a:solidFill>
              </a:rPr>
              <a:t> (</a:t>
            </a:r>
            <a:r>
              <a:rPr lang="en-US" sz="2200" dirty="0">
                <a:solidFill>
                  <a:schemeClr val="accent6">
                    <a:lumMod val="75000"/>
                  </a:schemeClr>
                </a:solidFill>
              </a:rPr>
              <a:t>Average)</a:t>
            </a:r>
          </a:p>
        </c:rich>
      </c:tx>
      <c:layout>
        <c:manualLayout>
          <c:xMode val="edge"/>
          <c:yMode val="edge"/>
          <c:x val="0.18189025218840246"/>
          <c:y val="5.0324804439451587E-2"/>
        </c:manualLayout>
      </c:layout>
      <c:overlay val="0"/>
      <c:spPr>
        <a:noFill/>
        <a:ln>
          <a:noFill/>
        </a:ln>
        <a:effectLst/>
      </c:spPr>
      <c:txPr>
        <a:bodyPr rot="0" spcFirstLastPara="1" vertOverflow="ellipsis" vert="horz" wrap="square" anchor="ctr" anchorCtr="1"/>
        <a:lstStyle/>
        <a:p>
          <a:pPr>
            <a:defRPr sz="2200" b="0" i="0" u="none" strike="noStrike" kern="1200" spc="0" baseline="0">
              <a:solidFill>
                <a:schemeClr val="accent6">
                  <a:lumMod val="7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CPI</c:v>
                </c:pt>
              </c:strCache>
            </c:strRef>
          </c:tx>
          <c:spPr>
            <a:solidFill>
              <a:schemeClr val="accent1"/>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783E-4C2D-83E3-D00171CEB3FA}"/>
              </c:ext>
            </c:extLst>
          </c:dPt>
          <c:dPt>
            <c:idx val="1"/>
            <c:invertIfNegative val="0"/>
            <c:bubble3D val="0"/>
            <c:spPr>
              <a:solidFill>
                <a:srgbClr val="FF0000"/>
              </a:solidFill>
              <a:ln>
                <a:noFill/>
              </a:ln>
              <a:effectLst/>
            </c:spPr>
            <c:extLst>
              <c:ext xmlns:c16="http://schemas.microsoft.com/office/drawing/2014/chart" uri="{C3380CC4-5D6E-409C-BE32-E72D297353CC}">
                <c16:uniqueId val="{00000000-783E-4C2D-83E3-D00171CEB3FA}"/>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PML (N)</c:v>
                </c:pt>
                <c:pt idx="1">
                  <c:v>PTI</c:v>
                </c:pt>
              </c:strCache>
            </c:strRef>
          </c:cat>
          <c:val>
            <c:numRef>
              <c:f>Sheet1!$B$2:$C$2</c:f>
              <c:numCache>
                <c:formatCode>General</c:formatCode>
                <c:ptCount val="2"/>
                <c:pt idx="0">
                  <c:v>4.5</c:v>
                </c:pt>
                <c:pt idx="1">
                  <c:v>11</c:v>
                </c:pt>
              </c:numCache>
            </c:numRef>
          </c:val>
          <c:extLst>
            <c:ext xmlns:c16="http://schemas.microsoft.com/office/drawing/2014/chart" uri="{C3380CC4-5D6E-409C-BE32-E72D297353CC}">
              <c16:uniqueId val="{00000000-BABB-42F9-B17D-E9A1688DCA98}"/>
            </c:ext>
          </c:extLst>
        </c:ser>
        <c:dLbls>
          <c:showLegendKey val="0"/>
          <c:showVal val="0"/>
          <c:showCatName val="0"/>
          <c:showSerName val="0"/>
          <c:showPercent val="0"/>
          <c:showBubbleSize val="0"/>
        </c:dLbls>
        <c:gapWidth val="89"/>
        <c:overlap val="-27"/>
        <c:axId val="476840576"/>
        <c:axId val="476841232"/>
      </c:barChart>
      <c:catAx>
        <c:axId val="47684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1232"/>
        <c:crosses val="autoZero"/>
        <c:auto val="1"/>
        <c:lblAlgn val="ctr"/>
        <c:lblOffset val="100"/>
        <c:noMultiLvlLbl val="0"/>
      </c:catAx>
      <c:valAx>
        <c:axId val="4768412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840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65000"/>
        </a:schemeClr>
      </a:solidFill>
    </a:ln>
    <a:effectLst/>
  </c:spPr>
  <c:txPr>
    <a:bodyPr/>
    <a:lstStyle/>
    <a:p>
      <a:pPr>
        <a:defRPr sz="1800"/>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accent6">
                    <a:lumMod val="75000"/>
                  </a:schemeClr>
                </a:solidFill>
                <a:latin typeface="+mn-lt"/>
                <a:ea typeface="+mn-ea"/>
                <a:cs typeface="+mn-cs"/>
              </a:defRPr>
            </a:pPr>
            <a:r>
              <a:rPr lang="en-US">
                <a:solidFill>
                  <a:schemeClr val="accent6">
                    <a:lumMod val="75000"/>
                  </a:schemeClr>
                </a:solidFill>
              </a:rPr>
              <a:t>Depreciation (%)</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accent6">
                  <a:lumMod val="7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Sheet1!$A$1:$F$1</c:f>
              <c:strCache>
                <c:ptCount val="6"/>
                <c:pt idx="0">
                  <c:v>Turkey</c:v>
                </c:pt>
                <c:pt idx="1">
                  <c:v>Euro</c:v>
                </c:pt>
                <c:pt idx="2">
                  <c:v>UK</c:v>
                </c:pt>
                <c:pt idx="3">
                  <c:v>China</c:v>
                </c:pt>
                <c:pt idx="4">
                  <c:v>Bangladesh</c:v>
                </c:pt>
                <c:pt idx="5">
                  <c:v>Pakistan</c:v>
                </c:pt>
              </c:strCache>
            </c:strRef>
          </c:cat>
          <c:val>
            <c:numRef>
              <c:f>Sheet1!$A$2:$F$2</c:f>
              <c:numCache>
                <c:formatCode>General</c:formatCode>
                <c:ptCount val="6"/>
                <c:pt idx="0">
                  <c:v>34.6</c:v>
                </c:pt>
                <c:pt idx="1">
                  <c:v>11.1</c:v>
                </c:pt>
                <c:pt idx="2">
                  <c:v>28.6</c:v>
                </c:pt>
                <c:pt idx="3">
                  <c:v>11.1</c:v>
                </c:pt>
                <c:pt idx="4">
                  <c:v>13.2</c:v>
                </c:pt>
                <c:pt idx="5">
                  <c:v>31.3</c:v>
                </c:pt>
              </c:numCache>
            </c:numRef>
          </c:val>
          <c:extLst>
            <c:ext xmlns:c16="http://schemas.microsoft.com/office/drawing/2014/chart" uri="{C3380CC4-5D6E-409C-BE32-E72D297353CC}">
              <c16:uniqueId val="{00000000-E9C4-44A5-85EB-535FC7C187D8}"/>
            </c:ext>
          </c:extLst>
        </c:ser>
        <c:dLbls>
          <c:showLegendKey val="0"/>
          <c:showVal val="0"/>
          <c:showCatName val="0"/>
          <c:showSerName val="0"/>
          <c:showPercent val="0"/>
          <c:showBubbleSize val="0"/>
        </c:dLbls>
        <c:gapWidth val="59"/>
        <c:overlap val="-27"/>
        <c:axId val="378452824"/>
        <c:axId val="378449872"/>
      </c:barChart>
      <c:catAx>
        <c:axId val="378452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78449872"/>
        <c:crosses val="autoZero"/>
        <c:auto val="1"/>
        <c:lblAlgn val="ctr"/>
        <c:lblOffset val="100"/>
        <c:noMultiLvlLbl val="0"/>
      </c:catAx>
      <c:valAx>
        <c:axId val="3784498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78452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8636363636363639E-2"/>
          <c:y val="1.0101010101010102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94026883003261"/>
          <c:y val="0.13853535353535354"/>
          <c:w val="0.80848922293804182"/>
          <c:h val="0.56335083114610673"/>
        </c:manualLayout>
      </c:layout>
      <c:barChart>
        <c:barDir val="col"/>
        <c:grouping val="clustered"/>
        <c:varyColors val="0"/>
        <c:ser>
          <c:idx val="0"/>
          <c:order val="0"/>
          <c:tx>
            <c:strRef>
              <c:f>Sheet1!$A$9</c:f>
              <c:strCache>
                <c:ptCount val="1"/>
                <c:pt idx="0">
                  <c:v>FBR Revenue  –(% of GDP)</c:v>
                </c:pt>
              </c:strCache>
            </c:strRef>
          </c:tx>
          <c:spPr>
            <a:solidFill>
              <a:schemeClr val="accent1"/>
            </a:solidFill>
            <a:ln>
              <a:noFill/>
            </a:ln>
            <a:effectLst/>
          </c:spPr>
          <c:invertIfNegative val="0"/>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1-FE05-4694-B59F-EB24CB033F65}"/>
              </c:ext>
            </c:extLst>
          </c:dPt>
          <c:dPt>
            <c:idx val="6"/>
            <c:invertIfNegative val="0"/>
            <c:bubble3D val="0"/>
            <c:spPr>
              <a:solidFill>
                <a:schemeClr val="accent6">
                  <a:lumMod val="75000"/>
                </a:schemeClr>
              </a:solidFill>
              <a:ln>
                <a:noFill/>
              </a:ln>
              <a:effectLst/>
            </c:spPr>
            <c:extLst>
              <c:ext xmlns:c16="http://schemas.microsoft.com/office/drawing/2014/chart" uri="{C3380CC4-5D6E-409C-BE32-E72D297353CC}">
                <c16:uniqueId val="{00000003-FE05-4694-B59F-EB24CB033F65}"/>
              </c:ext>
            </c:extLst>
          </c:dPt>
          <c:dPt>
            <c:idx val="7"/>
            <c:invertIfNegative val="0"/>
            <c:bubble3D val="0"/>
            <c:spPr>
              <a:solidFill>
                <a:schemeClr val="accent6">
                  <a:lumMod val="75000"/>
                </a:schemeClr>
              </a:solidFill>
              <a:ln>
                <a:noFill/>
              </a:ln>
              <a:effectLst/>
            </c:spPr>
            <c:extLst>
              <c:ext xmlns:c16="http://schemas.microsoft.com/office/drawing/2014/chart" uri="{C3380CC4-5D6E-409C-BE32-E72D297353CC}">
                <c16:uniqueId val="{00000005-FE05-4694-B59F-EB24CB033F65}"/>
              </c:ext>
            </c:extLst>
          </c:dPt>
          <c:dPt>
            <c:idx val="8"/>
            <c:invertIfNegative val="0"/>
            <c:bubble3D val="0"/>
            <c:spPr>
              <a:solidFill>
                <a:schemeClr val="accent6">
                  <a:lumMod val="75000"/>
                </a:schemeClr>
              </a:solidFill>
              <a:ln>
                <a:noFill/>
              </a:ln>
              <a:effectLst/>
            </c:spPr>
            <c:extLst>
              <c:ext xmlns:c16="http://schemas.microsoft.com/office/drawing/2014/chart" uri="{C3380CC4-5D6E-409C-BE32-E72D297353CC}">
                <c16:uniqueId val="{00000007-FE05-4694-B59F-EB24CB033F65}"/>
              </c:ext>
            </c:extLst>
          </c:dPt>
          <c:dLbls>
            <c:spPr>
              <a:noFill/>
              <a:ln>
                <a:noFill/>
              </a:ln>
              <a:effectLst/>
            </c:spPr>
            <c:txPr>
              <a:bodyPr rot="-5400000" spcFirstLastPara="1" vertOverflow="ellipsis"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Sheet1!$B$1:$J$2</c:f>
              <c:multiLvlStrCache>
                <c:ptCount val="9"/>
                <c:lvl>
                  <c:pt idx="0">
                    <c:v>2013-14</c:v>
                  </c:pt>
                  <c:pt idx="1">
                    <c:v>2014-15</c:v>
                  </c:pt>
                  <c:pt idx="2">
                    <c:v>2015-16</c:v>
                  </c:pt>
                  <c:pt idx="3">
                    <c:v>2016-17</c:v>
                  </c:pt>
                  <c:pt idx="4">
                    <c:v>2017-18</c:v>
                  </c:pt>
                  <c:pt idx="5">
                    <c:v>2018-19</c:v>
                  </c:pt>
                  <c:pt idx="6">
                    <c:v>2019-20</c:v>
                  </c:pt>
                  <c:pt idx="7">
                    <c:v>2020-21</c:v>
                  </c:pt>
                  <c:pt idx="8">
                    <c:v>2021-22</c:v>
                  </c:pt>
                </c:lvl>
                <c:lvl>
                  <c:pt idx="0">
                    <c:v>PML (N)</c:v>
                  </c:pt>
                  <c:pt idx="5">
                    <c:v>PTI</c:v>
                  </c:pt>
                </c:lvl>
              </c:multiLvlStrCache>
            </c:multiLvlStrRef>
          </c:cat>
          <c:val>
            <c:numRef>
              <c:f>Sheet1!$B$9:$J$9</c:f>
              <c:numCache>
                <c:formatCode>General</c:formatCode>
                <c:ptCount val="9"/>
                <c:pt idx="0" formatCode="0.0">
                  <c:v>9</c:v>
                </c:pt>
                <c:pt idx="1">
                  <c:v>9.4</c:v>
                </c:pt>
                <c:pt idx="2">
                  <c:v>9.5</c:v>
                </c:pt>
                <c:pt idx="3">
                  <c:v>9.5</c:v>
                </c:pt>
                <c:pt idx="4">
                  <c:v>9.8000000000000007</c:v>
                </c:pt>
                <c:pt idx="5">
                  <c:v>8.6999999999999993</c:v>
                </c:pt>
                <c:pt idx="6">
                  <c:v>8.4</c:v>
                </c:pt>
                <c:pt idx="7">
                  <c:v>8.5</c:v>
                </c:pt>
                <c:pt idx="8">
                  <c:v>9.1999999999999993</c:v>
                </c:pt>
              </c:numCache>
            </c:numRef>
          </c:val>
          <c:extLst>
            <c:ext xmlns:c16="http://schemas.microsoft.com/office/drawing/2014/chart" uri="{C3380CC4-5D6E-409C-BE32-E72D297353CC}">
              <c16:uniqueId val="{00000008-FE05-4694-B59F-EB24CB033F65}"/>
            </c:ext>
          </c:extLst>
        </c:ser>
        <c:dLbls>
          <c:showLegendKey val="0"/>
          <c:showVal val="0"/>
          <c:showCatName val="0"/>
          <c:showSerName val="0"/>
          <c:showPercent val="0"/>
          <c:showBubbleSize val="0"/>
        </c:dLbls>
        <c:gapWidth val="59"/>
        <c:overlap val="-27"/>
        <c:axId val="286258272"/>
        <c:axId val="286259584"/>
      </c:barChart>
      <c:catAx>
        <c:axId val="28625827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9584"/>
        <c:crosses val="autoZero"/>
        <c:auto val="1"/>
        <c:lblAlgn val="ctr"/>
        <c:lblOffset val="100"/>
        <c:noMultiLvlLbl val="0"/>
      </c:catAx>
      <c:valAx>
        <c:axId val="286259584"/>
        <c:scaling>
          <c:orientation val="minMax"/>
        </c:scaling>
        <c:delete val="0"/>
        <c:axPos val="l"/>
        <c:numFmt formatCode="0.0" sourceLinked="1"/>
        <c:majorTickMark val="none"/>
        <c:minorTickMark val="none"/>
        <c:tickLblPos val="nextTo"/>
        <c:spPr>
          <a:noFill/>
          <a:ln>
            <a:solidFill>
              <a:schemeClr val="bg2">
                <a:lumMod val="50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8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6969696969696969E-2"/>
          <c:y val="1.5151515151515152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94026883003261"/>
          <c:y val="0.13853535353535354"/>
          <c:w val="0.83250417561441181"/>
          <c:h val="0.56335083114610673"/>
        </c:manualLayout>
      </c:layout>
      <c:barChart>
        <c:barDir val="col"/>
        <c:grouping val="clustered"/>
        <c:varyColors val="0"/>
        <c:ser>
          <c:idx val="0"/>
          <c:order val="0"/>
          <c:tx>
            <c:strRef>
              <c:f>Sheet1!$A$21</c:f>
              <c:strCache>
                <c:ptCount val="1"/>
                <c:pt idx="0">
                  <c:v>Imports –(% of GDP)</c:v>
                </c:pt>
              </c:strCache>
            </c:strRef>
          </c:tx>
          <c:spPr>
            <a:solidFill>
              <a:schemeClr val="accent1"/>
            </a:solidFill>
            <a:ln>
              <a:noFill/>
            </a:ln>
            <a:effectLst/>
          </c:spPr>
          <c:invertIfNegative val="0"/>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1-43DF-4FDB-A4E4-CF43165AED59}"/>
              </c:ext>
            </c:extLst>
          </c:dPt>
          <c:dPt>
            <c:idx val="6"/>
            <c:invertIfNegative val="0"/>
            <c:bubble3D val="0"/>
            <c:spPr>
              <a:solidFill>
                <a:schemeClr val="accent6">
                  <a:lumMod val="75000"/>
                </a:schemeClr>
              </a:solidFill>
              <a:ln>
                <a:noFill/>
              </a:ln>
              <a:effectLst/>
            </c:spPr>
            <c:extLst>
              <c:ext xmlns:c16="http://schemas.microsoft.com/office/drawing/2014/chart" uri="{C3380CC4-5D6E-409C-BE32-E72D297353CC}">
                <c16:uniqueId val="{00000003-43DF-4FDB-A4E4-CF43165AED59}"/>
              </c:ext>
            </c:extLst>
          </c:dPt>
          <c:dPt>
            <c:idx val="7"/>
            <c:invertIfNegative val="0"/>
            <c:bubble3D val="0"/>
            <c:spPr>
              <a:solidFill>
                <a:schemeClr val="accent6">
                  <a:lumMod val="75000"/>
                </a:schemeClr>
              </a:solidFill>
              <a:ln>
                <a:noFill/>
              </a:ln>
              <a:effectLst/>
            </c:spPr>
            <c:extLst>
              <c:ext xmlns:c16="http://schemas.microsoft.com/office/drawing/2014/chart" uri="{C3380CC4-5D6E-409C-BE32-E72D297353CC}">
                <c16:uniqueId val="{00000005-43DF-4FDB-A4E4-CF43165AED59}"/>
              </c:ext>
            </c:extLst>
          </c:dPt>
          <c:dPt>
            <c:idx val="8"/>
            <c:invertIfNegative val="0"/>
            <c:bubble3D val="0"/>
            <c:spPr>
              <a:solidFill>
                <a:schemeClr val="accent6">
                  <a:lumMod val="75000"/>
                </a:schemeClr>
              </a:solidFill>
              <a:ln>
                <a:noFill/>
              </a:ln>
              <a:effectLst/>
            </c:spPr>
            <c:extLst>
              <c:ext xmlns:c16="http://schemas.microsoft.com/office/drawing/2014/chart" uri="{C3380CC4-5D6E-409C-BE32-E72D297353CC}">
                <c16:uniqueId val="{00000007-43DF-4FDB-A4E4-CF43165AED59}"/>
              </c:ext>
            </c:extLst>
          </c:dPt>
          <c:dLbls>
            <c:spPr>
              <a:noFill/>
              <a:ln>
                <a:noFill/>
              </a:ln>
              <a:effectLst/>
            </c:spPr>
            <c:txPr>
              <a:bodyPr rot="-5400000" spcFirstLastPara="1" vertOverflow="ellipsis"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Sheet1!$B$1:$J$2</c:f>
              <c:multiLvlStrCache>
                <c:ptCount val="9"/>
                <c:lvl>
                  <c:pt idx="0">
                    <c:v>2013-14</c:v>
                  </c:pt>
                  <c:pt idx="1">
                    <c:v>2014-15</c:v>
                  </c:pt>
                  <c:pt idx="2">
                    <c:v>2015-16</c:v>
                  </c:pt>
                  <c:pt idx="3">
                    <c:v>2016-17</c:v>
                  </c:pt>
                  <c:pt idx="4">
                    <c:v>2017-18</c:v>
                  </c:pt>
                  <c:pt idx="5">
                    <c:v>2018-19</c:v>
                  </c:pt>
                  <c:pt idx="6">
                    <c:v>2019-20</c:v>
                  </c:pt>
                  <c:pt idx="7">
                    <c:v>2020-21</c:v>
                  </c:pt>
                  <c:pt idx="8">
                    <c:v>2021-22</c:v>
                  </c:pt>
                </c:lvl>
                <c:lvl>
                  <c:pt idx="0">
                    <c:v>PML (N)</c:v>
                  </c:pt>
                  <c:pt idx="5">
                    <c:v>PTI</c:v>
                  </c:pt>
                </c:lvl>
              </c:multiLvlStrCache>
            </c:multiLvlStrRef>
          </c:cat>
          <c:val>
            <c:numRef>
              <c:f>Sheet1!$B$21:$J$21</c:f>
              <c:numCache>
                <c:formatCode>General</c:formatCode>
                <c:ptCount val="9"/>
                <c:pt idx="0" formatCode="0.0">
                  <c:v>17</c:v>
                </c:pt>
                <c:pt idx="1">
                  <c:v>15.3</c:v>
                </c:pt>
                <c:pt idx="2">
                  <c:v>13.1</c:v>
                </c:pt>
                <c:pt idx="3">
                  <c:v>14.1</c:v>
                </c:pt>
                <c:pt idx="4">
                  <c:v>15.6</c:v>
                </c:pt>
                <c:pt idx="5">
                  <c:v>16.100000000000001</c:v>
                </c:pt>
                <c:pt idx="6">
                  <c:v>14.5</c:v>
                </c:pt>
                <c:pt idx="7">
                  <c:v>15.6</c:v>
                </c:pt>
                <c:pt idx="8">
                  <c:v>18.8</c:v>
                </c:pt>
              </c:numCache>
            </c:numRef>
          </c:val>
          <c:extLst>
            <c:ext xmlns:c16="http://schemas.microsoft.com/office/drawing/2014/chart" uri="{C3380CC4-5D6E-409C-BE32-E72D297353CC}">
              <c16:uniqueId val="{00000008-43DF-4FDB-A4E4-CF43165AED59}"/>
            </c:ext>
          </c:extLst>
        </c:ser>
        <c:dLbls>
          <c:showLegendKey val="0"/>
          <c:showVal val="0"/>
          <c:showCatName val="0"/>
          <c:showSerName val="0"/>
          <c:showPercent val="0"/>
          <c:showBubbleSize val="0"/>
        </c:dLbls>
        <c:gapWidth val="59"/>
        <c:overlap val="-27"/>
        <c:axId val="286258272"/>
        <c:axId val="286259584"/>
      </c:barChart>
      <c:catAx>
        <c:axId val="28625827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9584"/>
        <c:crosses val="autoZero"/>
        <c:auto val="1"/>
        <c:lblAlgn val="ctr"/>
        <c:lblOffset val="100"/>
        <c:noMultiLvlLbl val="0"/>
      </c:catAx>
      <c:valAx>
        <c:axId val="286259584"/>
        <c:scaling>
          <c:orientation val="minMax"/>
        </c:scaling>
        <c:delete val="0"/>
        <c:axPos val="l"/>
        <c:numFmt formatCode="0.0" sourceLinked="1"/>
        <c:majorTickMark val="none"/>
        <c:minorTickMark val="none"/>
        <c:tickLblPos val="nextTo"/>
        <c:spPr>
          <a:noFill/>
          <a:ln>
            <a:solidFill>
              <a:schemeClr val="bg2">
                <a:lumMod val="50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258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accent6">
                    <a:lumMod val="75000"/>
                  </a:schemeClr>
                </a:solidFill>
                <a:latin typeface="+mn-lt"/>
                <a:ea typeface="+mn-ea"/>
                <a:cs typeface="Times New Roman" panose="02020603050405020304" pitchFamily="18" charset="0"/>
              </a:defRPr>
            </a:pPr>
            <a:r>
              <a:rPr lang="en-US" sz="1800">
                <a:solidFill>
                  <a:schemeClr val="accent6">
                    <a:lumMod val="75000"/>
                  </a:schemeClr>
                </a:solidFill>
              </a:rPr>
              <a:t>Fiscal Deficit % of GDP (Average)</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accent6">
                  <a:lumMod val="75000"/>
                </a:schemeClr>
              </a:solidFill>
              <a:latin typeface="+mn-lt"/>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Sheet1!$D$3</c:f>
              <c:strCache>
                <c:ptCount val="1"/>
                <c:pt idx="0">
                  <c:v>Fiscal Balance % of GDP</c:v>
                </c:pt>
              </c:strCache>
            </c:strRef>
          </c:tx>
          <c:spPr>
            <a:solidFill>
              <a:schemeClr val="accent1"/>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FFC0-4443-8A53-7B2CE3F1F787}"/>
              </c:ext>
            </c:extLst>
          </c:dPt>
          <c:dPt>
            <c:idx val="1"/>
            <c:invertIfNegative val="0"/>
            <c:bubble3D val="0"/>
            <c:spPr>
              <a:solidFill>
                <a:srgbClr val="FF0000"/>
              </a:solidFill>
              <a:ln>
                <a:noFill/>
              </a:ln>
              <a:effectLst/>
            </c:spPr>
            <c:extLst>
              <c:ext xmlns:c16="http://schemas.microsoft.com/office/drawing/2014/chart" uri="{C3380CC4-5D6E-409C-BE32-E72D297353CC}">
                <c16:uniqueId val="{00000000-FFC0-4443-8A53-7B2CE3F1F787}"/>
              </c:ext>
            </c:extLst>
          </c:dPt>
          <c:dLbls>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latin typeface="+mn-lt"/>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Sheet1!$C$4:$C$5</c:f>
              <c:strCache>
                <c:ptCount val="2"/>
                <c:pt idx="0">
                  <c:v>PML (N)</c:v>
                </c:pt>
                <c:pt idx="1">
                  <c:v>PTI</c:v>
                </c:pt>
              </c:strCache>
            </c:strRef>
          </c:cat>
          <c:val>
            <c:numRef>
              <c:f>Sheet1!$D$4:$D$5</c:f>
              <c:numCache>
                <c:formatCode>General</c:formatCode>
                <c:ptCount val="2"/>
                <c:pt idx="0">
                  <c:v>-5.2</c:v>
                </c:pt>
                <c:pt idx="1">
                  <c:v>-7.2</c:v>
                </c:pt>
              </c:numCache>
            </c:numRef>
          </c:val>
          <c:extLst>
            <c:ext xmlns:c16="http://schemas.microsoft.com/office/drawing/2014/chart" uri="{C3380CC4-5D6E-409C-BE32-E72D297353CC}">
              <c16:uniqueId val="{00000000-C5B7-4DFD-8603-718BE6BB46DE}"/>
            </c:ext>
          </c:extLst>
        </c:ser>
        <c:dLbls>
          <c:showLegendKey val="0"/>
          <c:showVal val="0"/>
          <c:showCatName val="0"/>
          <c:showSerName val="0"/>
          <c:showPercent val="0"/>
          <c:showBubbleSize val="0"/>
        </c:dLbls>
        <c:gapWidth val="150"/>
        <c:axId val="627232096"/>
        <c:axId val="627236360"/>
      </c:barChart>
      <c:catAx>
        <c:axId val="627232096"/>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627236360"/>
        <c:crosses val="autoZero"/>
        <c:auto val="1"/>
        <c:lblAlgn val="ctr"/>
        <c:lblOffset val="100"/>
        <c:noMultiLvlLbl val="0"/>
      </c:catAx>
      <c:valAx>
        <c:axId val="627236360"/>
        <c:scaling>
          <c:orientation val="minMax"/>
        </c:scaling>
        <c:delete val="1"/>
        <c:axPos val="l"/>
        <c:numFmt formatCode="General" sourceLinked="1"/>
        <c:majorTickMark val="none"/>
        <c:minorTickMark val="none"/>
        <c:tickLblPos val="nextTo"/>
        <c:crossAx val="6272320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accent1"/>
      </a:solidFill>
      <a:round/>
    </a:ln>
    <a:effectLst/>
  </c:spPr>
  <c:txPr>
    <a:bodyPr/>
    <a:lstStyle/>
    <a:p>
      <a:pPr>
        <a:defRPr sz="1800" b="1">
          <a:latin typeface="+mn-lt"/>
          <a:cs typeface="Times New Roman" panose="02020603050405020304" pitchFamily="18"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accent6">
                    <a:lumMod val="75000"/>
                  </a:schemeClr>
                </a:solidFill>
                <a:latin typeface="+mn-lt"/>
                <a:ea typeface="+mn-ea"/>
                <a:cs typeface="Times New Roman" panose="02020603050405020304" pitchFamily="18" charset="0"/>
              </a:defRPr>
            </a:pPr>
            <a:r>
              <a:rPr lang="en-US" sz="1800" b="1">
                <a:solidFill>
                  <a:schemeClr val="accent6">
                    <a:lumMod val="75000"/>
                  </a:schemeClr>
                </a:solidFill>
                <a:latin typeface="+mn-lt"/>
              </a:rPr>
              <a:t>Trade Balance ($ bn) Average</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accent6">
                  <a:lumMod val="75000"/>
                </a:schemeClr>
              </a:solidFill>
              <a:latin typeface="+mn-lt"/>
              <a:ea typeface="+mn-ea"/>
              <a:cs typeface="Times New Roman" panose="02020603050405020304" pitchFamily="18" charset="0"/>
            </a:defRPr>
          </a:pPr>
          <a:endParaRPr lang="en-US"/>
        </a:p>
      </c:txPr>
    </c:title>
    <c:autoTitleDeleted val="0"/>
    <c:plotArea>
      <c:layout>
        <c:manualLayout>
          <c:layoutTarget val="inner"/>
          <c:xMode val="edge"/>
          <c:yMode val="edge"/>
          <c:x val="4.1631868375716641E-2"/>
          <c:y val="0.18916208256306347"/>
          <c:w val="0.92954606890263336"/>
          <c:h val="0.66830619314620909"/>
        </c:manualLayout>
      </c:layout>
      <c:barChart>
        <c:barDir val="col"/>
        <c:grouping val="clustered"/>
        <c:varyColors val="0"/>
        <c:ser>
          <c:idx val="0"/>
          <c:order val="0"/>
          <c:tx>
            <c:strRef>
              <c:f>Sheet1!$K$4</c:f>
              <c:strCache>
                <c:ptCount val="1"/>
                <c:pt idx="0">
                  <c:v>Trade Balance ($ bn)</c:v>
                </c:pt>
              </c:strCache>
            </c:strRef>
          </c:tx>
          <c:spPr>
            <a:solidFill>
              <a:schemeClr val="accent1"/>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84EA-4ABB-8388-795F255B2393}"/>
              </c:ext>
            </c:extLst>
          </c:dPt>
          <c:dPt>
            <c:idx val="1"/>
            <c:invertIfNegative val="0"/>
            <c:bubble3D val="0"/>
            <c:spPr>
              <a:solidFill>
                <a:srgbClr val="FF0000"/>
              </a:solidFill>
              <a:ln>
                <a:noFill/>
              </a:ln>
              <a:effectLst/>
            </c:spPr>
            <c:extLst>
              <c:ext xmlns:c16="http://schemas.microsoft.com/office/drawing/2014/chart" uri="{C3380CC4-5D6E-409C-BE32-E72D297353CC}">
                <c16:uniqueId val="{00000000-84EA-4ABB-8388-795F255B2393}"/>
              </c:ext>
            </c:extLst>
          </c:dPt>
          <c:dLbls>
            <c:spPr>
              <a:noFill/>
              <a:ln>
                <a:noFill/>
              </a:ln>
              <a:effectLst/>
            </c:spPr>
            <c:txPr>
              <a:bodyPr rot="0" spcFirstLastPara="1" vertOverflow="ellipsis" vert="horz" wrap="square" anchor="ctr" anchorCtr="1"/>
              <a:lstStyle/>
              <a:p>
                <a:pPr>
                  <a:defRPr sz="18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Sheet1!$J$5:$J$6</c:f>
              <c:strCache>
                <c:ptCount val="2"/>
                <c:pt idx="0">
                  <c:v>PML (N)</c:v>
                </c:pt>
                <c:pt idx="1">
                  <c:v>PTI</c:v>
                </c:pt>
              </c:strCache>
            </c:strRef>
          </c:cat>
          <c:val>
            <c:numRef>
              <c:f>Sheet1!$K$5:$K$6</c:f>
              <c:numCache>
                <c:formatCode>0</c:formatCode>
                <c:ptCount val="2"/>
                <c:pt idx="0">
                  <c:v>-22</c:v>
                </c:pt>
                <c:pt idx="1">
                  <c:v>-29.25</c:v>
                </c:pt>
              </c:numCache>
            </c:numRef>
          </c:val>
          <c:extLst>
            <c:ext xmlns:c16="http://schemas.microsoft.com/office/drawing/2014/chart" uri="{C3380CC4-5D6E-409C-BE32-E72D297353CC}">
              <c16:uniqueId val="{00000000-B27E-467E-BEBB-D47EC9E2F0A6}"/>
            </c:ext>
          </c:extLst>
        </c:ser>
        <c:dLbls>
          <c:showLegendKey val="0"/>
          <c:showVal val="0"/>
          <c:showCatName val="0"/>
          <c:showSerName val="0"/>
          <c:showPercent val="0"/>
          <c:showBubbleSize val="0"/>
        </c:dLbls>
        <c:gapWidth val="149"/>
        <c:overlap val="-27"/>
        <c:axId val="643209472"/>
        <c:axId val="643209800"/>
      </c:barChart>
      <c:catAx>
        <c:axId val="64320947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Times New Roman" panose="02020603050405020304" pitchFamily="18" charset="0"/>
              </a:defRPr>
            </a:pPr>
            <a:endParaRPr lang="en-US"/>
          </a:p>
        </c:txPr>
        <c:crossAx val="643209800"/>
        <c:crosses val="autoZero"/>
        <c:auto val="1"/>
        <c:lblAlgn val="ctr"/>
        <c:lblOffset val="100"/>
        <c:noMultiLvlLbl val="0"/>
      </c:catAx>
      <c:valAx>
        <c:axId val="643209800"/>
        <c:scaling>
          <c:orientation val="minMax"/>
        </c:scaling>
        <c:delete val="1"/>
        <c:axPos val="l"/>
        <c:numFmt formatCode="0" sourceLinked="1"/>
        <c:majorTickMark val="none"/>
        <c:minorTickMark val="none"/>
        <c:tickLblPos val="nextTo"/>
        <c:crossAx val="643209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accent1"/>
      </a:solidFill>
      <a:round/>
    </a:ln>
    <a:effectLst/>
  </c:spPr>
  <c:txPr>
    <a:bodyPr/>
    <a:lstStyle/>
    <a:p>
      <a:pPr>
        <a:defRPr sz="1800" b="1">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a:t>Growth (Jul-Oct, %)</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Sheet1!$D$5</c:f>
              <c:strCache>
                <c:ptCount val="1"/>
                <c:pt idx="0">
                  <c:v>Growth (Jul-Oct)</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Sheet1!$C$6:$C$11</c:f>
              <c:strCache>
                <c:ptCount val="6"/>
                <c:pt idx="0">
                  <c:v>Wearing Apparel</c:v>
                </c:pt>
                <c:pt idx="1">
                  <c:v>Leather Products</c:v>
                </c:pt>
                <c:pt idx="2">
                  <c:v>Chemicals</c:v>
                </c:pt>
                <c:pt idx="3">
                  <c:v>Iron &amp; Steel Products</c:v>
                </c:pt>
                <c:pt idx="4">
                  <c:v>Furniture</c:v>
                </c:pt>
                <c:pt idx="5">
                  <c:v>Other Manufacturing</c:v>
                </c:pt>
              </c:strCache>
            </c:strRef>
          </c:cat>
          <c:val>
            <c:numRef>
              <c:f>Sheet1!$D$6:$D$11</c:f>
              <c:numCache>
                <c:formatCode>General</c:formatCode>
                <c:ptCount val="6"/>
                <c:pt idx="0">
                  <c:v>51.98</c:v>
                </c:pt>
                <c:pt idx="1">
                  <c:v>6.96</c:v>
                </c:pt>
                <c:pt idx="2">
                  <c:v>0.96</c:v>
                </c:pt>
                <c:pt idx="3">
                  <c:v>1.26</c:v>
                </c:pt>
                <c:pt idx="4">
                  <c:v>121.54</c:v>
                </c:pt>
                <c:pt idx="5">
                  <c:v>60.74</c:v>
                </c:pt>
              </c:numCache>
            </c:numRef>
          </c:val>
          <c:extLst>
            <c:ext xmlns:c16="http://schemas.microsoft.com/office/drawing/2014/chart" uri="{C3380CC4-5D6E-409C-BE32-E72D297353CC}">
              <c16:uniqueId val="{00000000-EC8E-4D40-9E67-4302BB146A45}"/>
            </c:ext>
          </c:extLst>
        </c:ser>
        <c:dLbls>
          <c:showLegendKey val="0"/>
          <c:showVal val="0"/>
          <c:showCatName val="0"/>
          <c:showSerName val="0"/>
          <c:showPercent val="0"/>
          <c:showBubbleSize val="0"/>
        </c:dLbls>
        <c:gapWidth val="59"/>
        <c:overlap val="-27"/>
        <c:axId val="574670160"/>
        <c:axId val="574670488"/>
      </c:barChart>
      <c:catAx>
        <c:axId val="57467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4670488"/>
        <c:crosses val="autoZero"/>
        <c:auto val="1"/>
        <c:lblAlgn val="ctr"/>
        <c:lblOffset val="100"/>
        <c:noMultiLvlLbl val="0"/>
      </c:catAx>
      <c:valAx>
        <c:axId val="574670488"/>
        <c:scaling>
          <c:orientation val="minMax"/>
          <c:max val="130"/>
          <c:min val="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4670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1"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'Policy rate'!$D$4</c:f>
              <c:strCache>
                <c:ptCount val="1"/>
                <c:pt idx="0">
                  <c:v>Policy rate % (End June)</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'Policy rate'!$C$5:$C$13</c:f>
              <c:strCache>
                <c:ptCount val="9"/>
                <c:pt idx="0">
                  <c:v>FY2014</c:v>
                </c:pt>
                <c:pt idx="1">
                  <c:v>FY2015</c:v>
                </c:pt>
                <c:pt idx="2">
                  <c:v>FY2016</c:v>
                </c:pt>
                <c:pt idx="3">
                  <c:v>FY2017</c:v>
                </c:pt>
                <c:pt idx="4">
                  <c:v>FY2018</c:v>
                </c:pt>
                <c:pt idx="5">
                  <c:v>FY2019</c:v>
                </c:pt>
                <c:pt idx="6">
                  <c:v>FY2020</c:v>
                </c:pt>
                <c:pt idx="7">
                  <c:v>FY2021</c:v>
                </c:pt>
                <c:pt idx="8">
                  <c:v>FY2022</c:v>
                </c:pt>
              </c:strCache>
            </c:strRef>
          </c:cat>
          <c:val>
            <c:numRef>
              <c:f>'Policy rate'!$D$5:$D$13</c:f>
              <c:numCache>
                <c:formatCode>General</c:formatCode>
                <c:ptCount val="9"/>
                <c:pt idx="0">
                  <c:v>10</c:v>
                </c:pt>
                <c:pt idx="1">
                  <c:v>6.5</c:v>
                </c:pt>
                <c:pt idx="2">
                  <c:v>5.7</c:v>
                </c:pt>
                <c:pt idx="3">
                  <c:v>5.7</c:v>
                </c:pt>
                <c:pt idx="4">
                  <c:v>6.5</c:v>
                </c:pt>
                <c:pt idx="5">
                  <c:v>12.2</c:v>
                </c:pt>
                <c:pt idx="6">
                  <c:v>7</c:v>
                </c:pt>
                <c:pt idx="7">
                  <c:v>7</c:v>
                </c:pt>
                <c:pt idx="8">
                  <c:v>13.7</c:v>
                </c:pt>
              </c:numCache>
            </c:numRef>
          </c:val>
          <c:extLst>
            <c:ext xmlns:c16="http://schemas.microsoft.com/office/drawing/2014/chart" uri="{C3380CC4-5D6E-409C-BE32-E72D297353CC}">
              <c16:uniqueId val="{00000000-F3C6-469C-AED8-69A83F556046}"/>
            </c:ext>
          </c:extLst>
        </c:ser>
        <c:dLbls>
          <c:showLegendKey val="0"/>
          <c:showVal val="0"/>
          <c:showCatName val="0"/>
          <c:showSerName val="0"/>
          <c:showPercent val="0"/>
          <c:showBubbleSize val="0"/>
        </c:dLbls>
        <c:gapWidth val="69"/>
        <c:overlap val="-27"/>
        <c:axId val="744481656"/>
        <c:axId val="744481984"/>
      </c:barChart>
      <c:catAx>
        <c:axId val="74448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744481984"/>
        <c:crosses val="autoZero"/>
        <c:auto val="1"/>
        <c:lblAlgn val="ctr"/>
        <c:lblOffset val="100"/>
        <c:noMultiLvlLbl val="0"/>
      </c:catAx>
      <c:valAx>
        <c:axId val="744481984"/>
        <c:scaling>
          <c:orientation val="minMax"/>
        </c:scaling>
        <c:delete val="1"/>
        <c:axPos val="l"/>
        <c:numFmt formatCode="General" sourceLinked="1"/>
        <c:majorTickMark val="none"/>
        <c:minorTickMark val="none"/>
        <c:tickLblPos val="nextTo"/>
        <c:crossAx val="7444816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b="1">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554159095497678"/>
          <c:y val="0.13627111534192901"/>
          <c:w val="0.81258328285887349"/>
          <c:h val="0.67528256233595807"/>
        </c:manualLayout>
      </c:layout>
      <c:barChart>
        <c:barDir val="col"/>
        <c:grouping val="clustered"/>
        <c:varyColors val="0"/>
        <c:ser>
          <c:idx val="0"/>
          <c:order val="0"/>
          <c:tx>
            <c:strRef>
              <c:f>Sheet1!$B$1</c:f>
              <c:strCache>
                <c:ptCount val="1"/>
                <c:pt idx="0">
                  <c:v>yearly cash grants</c:v>
                </c:pt>
              </c:strCache>
            </c:strRef>
          </c:tx>
          <c:invertIfNegative val="0"/>
          <c:dPt>
            <c:idx val="0"/>
            <c:invertIfNegative val="0"/>
            <c:bubble3D val="0"/>
            <c:spPr>
              <a:solidFill>
                <a:schemeClr val="accent3">
                  <a:lumMod val="75000"/>
                </a:schemeClr>
              </a:solidFill>
            </c:spPr>
            <c:extLst>
              <c:ext xmlns:c16="http://schemas.microsoft.com/office/drawing/2014/chart" uri="{C3380CC4-5D6E-409C-BE32-E72D297353CC}">
                <c16:uniqueId val="{00000001-161B-4862-A607-352387FB914A}"/>
              </c:ext>
            </c:extLst>
          </c:dPt>
          <c:dPt>
            <c:idx val="4"/>
            <c:invertIfNegative val="0"/>
            <c:bubble3D val="0"/>
            <c:spPr>
              <a:solidFill>
                <a:schemeClr val="accent3">
                  <a:lumMod val="75000"/>
                </a:schemeClr>
              </a:solidFill>
            </c:spPr>
            <c:extLst>
              <c:ext xmlns:c16="http://schemas.microsoft.com/office/drawing/2014/chart" uri="{C3380CC4-5D6E-409C-BE32-E72D297353CC}">
                <c16:uniqueId val="{00000003-161B-4862-A607-352387FB914A}"/>
              </c:ext>
            </c:extLst>
          </c:dPt>
          <c:dLbls>
            <c:dLbl>
              <c:idx val="10"/>
              <c:layout>
                <c:manualLayout>
                  <c:x val="3.2048758328285889E-3"/>
                  <c:y val="2.604166666666666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61B-4862-A607-352387FB914A}"/>
                </c:ext>
              </c:extLst>
            </c:dLbl>
            <c:dLbl>
              <c:idx val="12"/>
              <c:layout>
                <c:manualLayout>
                  <c:x val="6.4102564102564109E-3"/>
                  <c:y val="-1.4880952380952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61B-4862-A607-352387FB914A}"/>
                </c:ext>
              </c:extLst>
            </c:dLbl>
            <c:dLbl>
              <c:idx val="13"/>
              <c:tx>
                <c:rich>
                  <a:bodyPr/>
                  <a:lstStyle/>
                  <a:p>
                    <a:r>
                      <a:rPr lang="en-US" sz="1050" b="1" dirty="0"/>
                      <a:t>171.9</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61B-4862-A607-352387FB914A}"/>
                </c:ext>
              </c:extLst>
            </c:dLbl>
            <c:dLbl>
              <c:idx val="14"/>
              <c:tx>
                <c:rich>
                  <a:bodyPr/>
                  <a:lstStyle/>
                  <a:p>
                    <a:r>
                      <a:rPr lang="en-US" sz="1050" b="1"/>
                      <a:t>266.0*</a:t>
                    </a:r>
                    <a:endParaRPr lang="en-US" sz="1050" b="1"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61B-4862-A607-352387FB914A}"/>
                </c:ext>
              </c:extLst>
            </c:dLbl>
            <c:spPr>
              <a:noFill/>
              <a:ln>
                <a:noFill/>
              </a:ln>
              <a:effectLst/>
            </c:spPr>
            <c:txPr>
              <a:bodyPr rot="-5400000" vert="horz"/>
              <a:lstStyle/>
              <a:p>
                <a:pPr>
                  <a:defRPr sz="12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2012-13</c:v>
                </c:pt>
                <c:pt idx="1">
                  <c:v>2017-18</c:v>
                </c:pt>
                <c:pt idx="2">
                  <c:v>2018-19</c:v>
                </c:pt>
                <c:pt idx="3">
                  <c:v>2021-22</c:v>
                </c:pt>
                <c:pt idx="4">
                  <c:v>2022-23</c:v>
                </c:pt>
              </c:strCache>
            </c:strRef>
          </c:cat>
          <c:val>
            <c:numRef>
              <c:f>Sheet1!$B$2:$B$6</c:f>
              <c:numCache>
                <c:formatCode>0.0</c:formatCode>
                <c:ptCount val="5"/>
                <c:pt idx="0">
                  <c:v>70</c:v>
                </c:pt>
                <c:pt idx="1">
                  <c:v>121</c:v>
                </c:pt>
                <c:pt idx="2">
                  <c:v>124.7</c:v>
                </c:pt>
                <c:pt idx="3">
                  <c:v>246</c:v>
                </c:pt>
                <c:pt idx="4">
                  <c:v>364</c:v>
                </c:pt>
              </c:numCache>
            </c:numRef>
          </c:val>
          <c:extLst>
            <c:ext xmlns:c16="http://schemas.microsoft.com/office/drawing/2014/chart" uri="{C3380CC4-5D6E-409C-BE32-E72D297353CC}">
              <c16:uniqueId val="{00000008-161B-4862-A607-352387FB914A}"/>
            </c:ext>
          </c:extLst>
        </c:ser>
        <c:dLbls>
          <c:showLegendKey val="0"/>
          <c:showVal val="1"/>
          <c:showCatName val="0"/>
          <c:showSerName val="0"/>
          <c:showPercent val="0"/>
          <c:showBubbleSize val="0"/>
        </c:dLbls>
        <c:gapWidth val="150"/>
        <c:axId val="100499456"/>
        <c:axId val="100500608"/>
      </c:barChart>
      <c:catAx>
        <c:axId val="100499456"/>
        <c:scaling>
          <c:orientation val="minMax"/>
        </c:scaling>
        <c:delete val="0"/>
        <c:axPos val="b"/>
        <c:numFmt formatCode="General" sourceLinked="1"/>
        <c:majorTickMark val="out"/>
        <c:minorTickMark val="none"/>
        <c:tickLblPos val="nextTo"/>
        <c:txPr>
          <a:bodyPr rot="-5400000" vert="horz"/>
          <a:lstStyle/>
          <a:p>
            <a:pPr>
              <a:defRPr sz="1200" b="1"/>
            </a:pPr>
            <a:endParaRPr lang="en-US"/>
          </a:p>
        </c:txPr>
        <c:crossAx val="100500608"/>
        <c:crosses val="autoZero"/>
        <c:auto val="1"/>
        <c:lblAlgn val="ctr"/>
        <c:lblOffset val="100"/>
        <c:noMultiLvlLbl val="0"/>
      </c:catAx>
      <c:valAx>
        <c:axId val="100500608"/>
        <c:scaling>
          <c:orientation val="minMax"/>
          <c:min val="0"/>
        </c:scaling>
        <c:delete val="0"/>
        <c:axPos val="l"/>
        <c:title>
          <c:tx>
            <c:rich>
              <a:bodyPr rot="-5400000" vert="horz"/>
              <a:lstStyle/>
              <a:p>
                <a:pPr>
                  <a:defRPr sz="1000"/>
                </a:pPr>
                <a:r>
                  <a:rPr lang="en-US" sz="1000" dirty="0"/>
                  <a:t> Rs. billion</a:t>
                </a:r>
              </a:p>
            </c:rich>
          </c:tx>
          <c:layout>
            <c:manualLayout>
              <c:xMode val="edge"/>
              <c:yMode val="edge"/>
              <c:x val="3.205128205128205E-3"/>
              <c:y val="0.27450479822834645"/>
            </c:manualLayout>
          </c:layout>
          <c:overlay val="0"/>
        </c:title>
        <c:numFmt formatCode="0" sourceLinked="0"/>
        <c:majorTickMark val="out"/>
        <c:minorTickMark val="none"/>
        <c:tickLblPos val="nextTo"/>
        <c:txPr>
          <a:bodyPr/>
          <a:lstStyle/>
          <a:p>
            <a:pPr>
              <a:defRPr sz="1000"/>
            </a:pPr>
            <a:endParaRPr lang="en-US"/>
          </a:p>
        </c:txPr>
        <c:crossAx val="100499456"/>
        <c:crosses val="autoZero"/>
        <c:crossBetween val="between"/>
      </c:valAx>
    </c:plotArea>
    <c:plotVisOnly val="1"/>
    <c:dispBlanksAs val="gap"/>
    <c:showDLblsOverMax val="0"/>
  </c:chart>
  <c:spPr>
    <a:ln>
      <a:solidFill>
        <a:schemeClr val="tx1"/>
      </a:solidFill>
    </a:ln>
  </c:spPr>
  <c:txPr>
    <a:bodyPr/>
    <a:lstStyle/>
    <a:p>
      <a:pPr>
        <a:defRPr sz="1800"/>
      </a:pPr>
      <a:endParaRPr lang="en-US"/>
    </a:p>
  </c:txPr>
  <c:externalData r:id="rId2">
    <c:autoUpdate val="0"/>
  </c:externalData>
  <c:userShapes r:id="rId3"/>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b="0" dirty="0">
                <a:solidFill>
                  <a:schemeClr val="tx1"/>
                </a:solidFill>
              </a:rPr>
              <a:t>Decline in Foreign Exchange Reserves (Million US</a:t>
            </a:r>
            <a:r>
              <a:rPr lang="en-US" sz="1800" b="0" baseline="0" dirty="0">
                <a:solidFill>
                  <a:schemeClr val="tx1"/>
                </a:solidFill>
              </a:rPr>
              <a:t>$)</a:t>
            </a:r>
            <a:endParaRPr lang="en-US" sz="1800" b="0" dirty="0">
              <a:solidFill>
                <a:schemeClr val="tx1"/>
              </a:solidFill>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1-F58D-46A0-BF93-7B637AF9977C}"/>
              </c:ext>
            </c:extLst>
          </c:dPt>
          <c:dPt>
            <c:idx val="1"/>
            <c:invertIfNegative val="0"/>
            <c:bubble3D val="0"/>
            <c:spPr>
              <a:solidFill>
                <a:schemeClr val="accent6">
                  <a:lumMod val="50000"/>
                </a:schemeClr>
              </a:solidFill>
              <a:ln>
                <a:noFill/>
              </a:ln>
              <a:effectLst/>
            </c:spPr>
            <c:extLst>
              <c:ext xmlns:c16="http://schemas.microsoft.com/office/drawing/2014/chart" uri="{C3380CC4-5D6E-409C-BE32-E72D297353CC}">
                <c16:uniqueId val="{00000003-F58D-46A0-BF93-7B637AF9977C}"/>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Sheet1!$D$21:$E$21</c:f>
              <c:strCache>
                <c:ptCount val="2"/>
                <c:pt idx="0">
                  <c:v>PTI - 3QFY22</c:v>
                </c:pt>
                <c:pt idx="1">
                  <c:v>PDM- 4QFY22</c:v>
                </c:pt>
              </c:strCache>
            </c:strRef>
          </c:cat>
          <c:val>
            <c:numRef>
              <c:f>Sheet1!$D$22:$E$22</c:f>
              <c:numCache>
                <c:formatCode>General</c:formatCode>
                <c:ptCount val="2"/>
                <c:pt idx="0">
                  <c:v>6400</c:v>
                </c:pt>
                <c:pt idx="1">
                  <c:v>1800</c:v>
                </c:pt>
              </c:numCache>
            </c:numRef>
          </c:val>
          <c:extLst>
            <c:ext xmlns:c16="http://schemas.microsoft.com/office/drawing/2014/chart" uri="{C3380CC4-5D6E-409C-BE32-E72D297353CC}">
              <c16:uniqueId val="{00000004-F58D-46A0-BF93-7B637AF9977C}"/>
            </c:ext>
          </c:extLst>
        </c:ser>
        <c:dLbls>
          <c:showLegendKey val="0"/>
          <c:showVal val="0"/>
          <c:showCatName val="0"/>
          <c:showSerName val="0"/>
          <c:showPercent val="0"/>
          <c:showBubbleSize val="0"/>
        </c:dLbls>
        <c:gapWidth val="219"/>
        <c:overlap val="-27"/>
        <c:axId val="385470648"/>
        <c:axId val="385475896"/>
      </c:barChart>
      <c:catAx>
        <c:axId val="385470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85475896"/>
        <c:crosses val="autoZero"/>
        <c:auto val="1"/>
        <c:lblAlgn val="ctr"/>
        <c:lblOffset val="100"/>
        <c:noMultiLvlLbl val="0"/>
      </c:catAx>
      <c:valAx>
        <c:axId val="38547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854706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Debt</a:t>
            </a:r>
            <a:r>
              <a:rPr lang="en-US" sz="1800" baseline="0">
                <a:solidFill>
                  <a:schemeClr val="tx1"/>
                </a:solidFill>
              </a:rPr>
              <a:t> to GDP Ratio</a:t>
            </a:r>
            <a:endParaRPr lang="en-US" sz="1800">
              <a:solidFill>
                <a:schemeClr val="tx1"/>
              </a:solidFill>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tx2">
                  <a:lumMod val="50000"/>
                </a:schemeClr>
              </a:solidFill>
              <a:ln>
                <a:noFill/>
              </a:ln>
              <a:effectLst/>
            </c:spPr>
            <c:extLst>
              <c:ext xmlns:c16="http://schemas.microsoft.com/office/drawing/2014/chart" uri="{C3380CC4-5D6E-409C-BE32-E72D297353CC}">
                <c16:uniqueId val="{00000001-AC0B-4571-9DF3-50C92BA572E9}"/>
              </c:ext>
            </c:extLst>
          </c:dPt>
          <c:dPt>
            <c:idx val="1"/>
            <c:invertIfNegative val="0"/>
            <c:bubble3D val="0"/>
            <c:spPr>
              <a:solidFill>
                <a:schemeClr val="accent6">
                  <a:lumMod val="50000"/>
                </a:schemeClr>
              </a:solidFill>
              <a:ln>
                <a:noFill/>
              </a:ln>
              <a:effectLst/>
            </c:spPr>
            <c:extLst>
              <c:ext xmlns:c16="http://schemas.microsoft.com/office/drawing/2014/chart" uri="{C3380CC4-5D6E-409C-BE32-E72D297353CC}">
                <c16:uniqueId val="{00000003-AC0B-4571-9DF3-50C92BA572E9}"/>
              </c:ext>
            </c:extLst>
          </c:dPt>
          <c:dPt>
            <c:idx val="2"/>
            <c:invertIfNegative val="0"/>
            <c:bubble3D val="0"/>
            <c:spPr>
              <a:solidFill>
                <a:srgbClr val="FF0000"/>
              </a:solidFill>
              <a:ln>
                <a:noFill/>
              </a:ln>
              <a:effectLst/>
            </c:spPr>
            <c:extLst>
              <c:ext xmlns:c16="http://schemas.microsoft.com/office/drawing/2014/chart" uri="{C3380CC4-5D6E-409C-BE32-E72D297353CC}">
                <c16:uniqueId val="{00000005-AC0B-4571-9DF3-50C92BA572E9}"/>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Sheet1!$C$55:$C$57</c:f>
              <c:strCache>
                <c:ptCount val="3"/>
                <c:pt idx="0">
                  <c:v>PPP (FY 13)</c:v>
                </c:pt>
                <c:pt idx="1">
                  <c:v>PML (FY 18)</c:v>
                </c:pt>
                <c:pt idx="2">
                  <c:v>PTI (FY 22)</c:v>
                </c:pt>
              </c:strCache>
            </c:strRef>
          </c:cat>
          <c:val>
            <c:numRef>
              <c:f>Sheet1!$D$55:$D$57</c:f>
              <c:numCache>
                <c:formatCode>General</c:formatCode>
                <c:ptCount val="3"/>
                <c:pt idx="0">
                  <c:v>63.8</c:v>
                </c:pt>
                <c:pt idx="1">
                  <c:v>63.7</c:v>
                </c:pt>
                <c:pt idx="2">
                  <c:v>73.5</c:v>
                </c:pt>
              </c:numCache>
            </c:numRef>
          </c:val>
          <c:extLst>
            <c:ext xmlns:c16="http://schemas.microsoft.com/office/drawing/2014/chart" uri="{C3380CC4-5D6E-409C-BE32-E72D297353CC}">
              <c16:uniqueId val="{00000006-AC0B-4571-9DF3-50C92BA572E9}"/>
            </c:ext>
          </c:extLst>
        </c:ser>
        <c:dLbls>
          <c:showLegendKey val="0"/>
          <c:showVal val="0"/>
          <c:showCatName val="0"/>
          <c:showSerName val="0"/>
          <c:showPercent val="0"/>
          <c:showBubbleSize val="0"/>
        </c:dLbls>
        <c:gapWidth val="219"/>
        <c:overlap val="-27"/>
        <c:axId val="666867928"/>
        <c:axId val="666864320"/>
      </c:barChart>
      <c:catAx>
        <c:axId val="66686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6864320"/>
        <c:crosses val="autoZero"/>
        <c:auto val="1"/>
        <c:lblAlgn val="ctr"/>
        <c:lblOffset val="100"/>
        <c:noMultiLvlLbl val="0"/>
      </c:catAx>
      <c:valAx>
        <c:axId val="66686432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668679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b="1" dirty="0"/>
              <a:t>Circular Debt</a:t>
            </a:r>
          </a:p>
        </c:rich>
      </c:tx>
      <c:layout>
        <c:manualLayout>
          <c:xMode val="edge"/>
          <c:yMode val="edge"/>
          <c:x val="0.39560411198600182"/>
          <c:y val="2.7777777777777776E-2"/>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002060"/>
            </a:solidFill>
            <a:ln>
              <a:noFill/>
            </a:ln>
            <a:effectLst/>
          </c:spPr>
          <c:invertIfNegative val="0"/>
          <c:dPt>
            <c:idx val="1"/>
            <c:invertIfNegative val="0"/>
            <c:bubble3D val="0"/>
            <c:spPr>
              <a:solidFill>
                <a:schemeClr val="accent6">
                  <a:lumMod val="50000"/>
                </a:schemeClr>
              </a:solidFill>
              <a:ln>
                <a:noFill/>
              </a:ln>
              <a:effectLst/>
            </c:spPr>
            <c:extLst>
              <c:ext xmlns:c16="http://schemas.microsoft.com/office/drawing/2014/chart" uri="{C3380CC4-5D6E-409C-BE32-E72D297353CC}">
                <c16:uniqueId val="{00000000-C846-4A0E-A955-CD75F0EE6792}"/>
              </c:ext>
            </c:extLst>
          </c:dPt>
          <c:dPt>
            <c:idx val="2"/>
            <c:invertIfNegative val="0"/>
            <c:bubble3D val="0"/>
            <c:spPr>
              <a:solidFill>
                <a:srgbClr val="FF0000"/>
              </a:solidFill>
              <a:ln>
                <a:noFill/>
              </a:ln>
              <a:effectLst/>
            </c:spPr>
            <c:extLst>
              <c:ext xmlns:c16="http://schemas.microsoft.com/office/drawing/2014/chart" uri="{C3380CC4-5D6E-409C-BE32-E72D297353CC}">
                <c16:uniqueId val="{00000001-C846-4A0E-A955-CD75F0EE6792}"/>
              </c:ext>
            </c:extLst>
          </c:dPt>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Sheet3!$C$5:$C$7</c:f>
              <c:strCache>
                <c:ptCount val="3"/>
                <c:pt idx="0">
                  <c:v>2013</c:v>
                </c:pt>
                <c:pt idx="1">
                  <c:v>2018</c:v>
                </c:pt>
                <c:pt idx="2">
                  <c:v>2022</c:v>
                </c:pt>
              </c:strCache>
            </c:strRef>
          </c:cat>
          <c:val>
            <c:numRef>
              <c:f>Sheet3!$D$5:$D$7</c:f>
              <c:numCache>
                <c:formatCode>General</c:formatCode>
                <c:ptCount val="3"/>
                <c:pt idx="0">
                  <c:v>450</c:v>
                </c:pt>
                <c:pt idx="1">
                  <c:v>1148</c:v>
                </c:pt>
                <c:pt idx="2">
                  <c:v>2467</c:v>
                </c:pt>
              </c:numCache>
            </c:numRef>
          </c:val>
          <c:extLst>
            <c:ext xmlns:c16="http://schemas.microsoft.com/office/drawing/2014/chart" uri="{C3380CC4-5D6E-409C-BE32-E72D297353CC}">
              <c16:uniqueId val="{00000000-58D6-4F06-9B72-C68FA8CB3A69}"/>
            </c:ext>
          </c:extLst>
        </c:ser>
        <c:dLbls>
          <c:showLegendKey val="0"/>
          <c:showVal val="0"/>
          <c:showCatName val="0"/>
          <c:showSerName val="0"/>
          <c:showPercent val="0"/>
          <c:showBubbleSize val="0"/>
        </c:dLbls>
        <c:gapWidth val="219"/>
        <c:overlap val="-27"/>
        <c:axId val="378446920"/>
        <c:axId val="378451840"/>
      </c:barChart>
      <c:catAx>
        <c:axId val="37844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78451840"/>
        <c:crosses val="autoZero"/>
        <c:auto val="1"/>
        <c:lblAlgn val="ctr"/>
        <c:lblOffset val="100"/>
        <c:noMultiLvlLbl val="0"/>
      </c:catAx>
      <c:valAx>
        <c:axId val="37845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78446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D31E5E-8D45-46F6-B1FF-4EE488495F5D}"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PK"/>
        </a:p>
      </dgm:t>
    </dgm:pt>
    <dgm:pt modelId="{563519B6-BB79-4DFF-936E-D63CE0885EC9}">
      <dgm:prSet phldrT="[Text]" custT="1"/>
      <dgm:spPr/>
      <dgm:t>
        <a:bodyPr/>
        <a:lstStyle/>
        <a:p>
          <a:r>
            <a:rPr lang="en-US" sz="2000" dirty="0">
              <a:solidFill>
                <a:schemeClr val="tx1"/>
              </a:solidFill>
            </a:rPr>
            <a:t>PTI’s presentation of selective and misrepresented economic indicators is an attempt to mislead the citizens of Pakistan</a:t>
          </a:r>
          <a:endParaRPr lang="en-PK" sz="2000" dirty="0">
            <a:solidFill>
              <a:schemeClr val="tx1"/>
            </a:solidFill>
          </a:endParaRPr>
        </a:p>
      </dgm:t>
    </dgm:pt>
    <dgm:pt modelId="{792A3027-B388-477B-8B67-206B63E62C2A}" type="parTrans" cxnId="{547D06E3-357B-4B76-960D-8F5D795D547A}">
      <dgm:prSet/>
      <dgm:spPr/>
      <dgm:t>
        <a:bodyPr/>
        <a:lstStyle/>
        <a:p>
          <a:endParaRPr lang="en-PK" sz="2000"/>
        </a:p>
      </dgm:t>
    </dgm:pt>
    <dgm:pt modelId="{7162F698-D874-4D6A-B8AD-C35F15951AE9}" type="sibTrans" cxnId="{547D06E3-357B-4B76-960D-8F5D795D547A}">
      <dgm:prSet/>
      <dgm:spPr/>
      <dgm:t>
        <a:bodyPr/>
        <a:lstStyle/>
        <a:p>
          <a:endParaRPr lang="en-PK" sz="2000"/>
        </a:p>
      </dgm:t>
    </dgm:pt>
    <dgm:pt modelId="{879052D8-0954-4D8A-9483-C6AE844BB719}">
      <dgm:prSet phldrT="[Text]" custT="1"/>
      <dgm:spPr/>
      <dgm:t>
        <a:bodyPr/>
        <a:lstStyle/>
        <a:p>
          <a:r>
            <a:rPr lang="en-US" sz="2000" dirty="0">
              <a:solidFill>
                <a:schemeClr val="tx1"/>
              </a:solidFill>
            </a:rPr>
            <a:t>The comparisons are at time factually incorrect and devoid of economic context </a:t>
          </a:r>
          <a:endParaRPr lang="en-PK" sz="2000" dirty="0">
            <a:solidFill>
              <a:schemeClr val="tx1"/>
            </a:solidFill>
          </a:endParaRPr>
        </a:p>
      </dgm:t>
    </dgm:pt>
    <dgm:pt modelId="{F74A0356-9AB6-4826-BD09-E3357B89A84E}" type="parTrans" cxnId="{4AC0C970-05C7-4CE4-A801-02E98C4D2F1E}">
      <dgm:prSet/>
      <dgm:spPr/>
      <dgm:t>
        <a:bodyPr/>
        <a:lstStyle/>
        <a:p>
          <a:endParaRPr lang="en-PK" sz="2000"/>
        </a:p>
      </dgm:t>
    </dgm:pt>
    <dgm:pt modelId="{4403DFDF-2DCD-41F6-9F10-B2B78D4D08E1}" type="sibTrans" cxnId="{4AC0C970-05C7-4CE4-A801-02E98C4D2F1E}">
      <dgm:prSet/>
      <dgm:spPr/>
      <dgm:t>
        <a:bodyPr/>
        <a:lstStyle/>
        <a:p>
          <a:endParaRPr lang="en-PK" sz="2000"/>
        </a:p>
      </dgm:t>
    </dgm:pt>
    <dgm:pt modelId="{F492768A-6C4D-491D-92B6-E9D7BC975B13}">
      <dgm:prSet phldrT="[Text]" custT="1"/>
      <dgm:spPr/>
      <dgm:t>
        <a:bodyPr/>
        <a:lstStyle/>
        <a:p>
          <a:r>
            <a:rPr lang="en-US" sz="2000" dirty="0">
              <a:solidFill>
                <a:schemeClr val="tx1"/>
              </a:solidFill>
            </a:rPr>
            <a:t>Economic situation since April 2022 is strongly influenced by PTI’s mismanagement of the economy in last four years and its negative effects continue to impact the economy even now</a:t>
          </a:r>
          <a:endParaRPr lang="en-PK" sz="2000" dirty="0">
            <a:solidFill>
              <a:schemeClr val="tx1"/>
            </a:solidFill>
          </a:endParaRPr>
        </a:p>
      </dgm:t>
    </dgm:pt>
    <dgm:pt modelId="{EB8D7C2C-6608-4143-A5D0-07B155E6797F}" type="parTrans" cxnId="{AAEFD57E-DE6D-417C-89B0-4B4C58EF3367}">
      <dgm:prSet/>
      <dgm:spPr/>
      <dgm:t>
        <a:bodyPr/>
        <a:lstStyle/>
        <a:p>
          <a:endParaRPr lang="en-PK" sz="2000"/>
        </a:p>
      </dgm:t>
    </dgm:pt>
    <dgm:pt modelId="{747301DE-C112-418A-BDFA-2FCD39FF4EE8}" type="sibTrans" cxnId="{AAEFD57E-DE6D-417C-89B0-4B4C58EF3367}">
      <dgm:prSet/>
      <dgm:spPr/>
      <dgm:t>
        <a:bodyPr/>
        <a:lstStyle/>
        <a:p>
          <a:endParaRPr lang="en-PK" sz="2000"/>
        </a:p>
      </dgm:t>
    </dgm:pt>
    <dgm:pt modelId="{772C0895-0AC9-45AB-B40B-AC7CA9757CE8}">
      <dgm:prSet custT="1"/>
      <dgm:spPr/>
      <dgm:t>
        <a:bodyPr/>
        <a:lstStyle/>
        <a:p>
          <a:r>
            <a:rPr lang="en-US" sz="2000" dirty="0">
              <a:solidFill>
                <a:schemeClr val="tx1"/>
              </a:solidFill>
            </a:rPr>
            <a:t>It ignores the impact of difficult international economic situation caused by commodity super cycle, Russia-Ukraine War &amp; one of the biggest natural catastrophe - 2022 floods in Pakistan</a:t>
          </a:r>
        </a:p>
      </dgm:t>
    </dgm:pt>
    <dgm:pt modelId="{C167264C-D8A8-498F-A568-D5D7F3D984BB}" type="parTrans" cxnId="{A8352CAC-8C63-44F4-B83A-F8AEA2BC1063}">
      <dgm:prSet/>
      <dgm:spPr/>
      <dgm:t>
        <a:bodyPr/>
        <a:lstStyle/>
        <a:p>
          <a:endParaRPr lang="en-PK" sz="2000"/>
        </a:p>
      </dgm:t>
    </dgm:pt>
    <dgm:pt modelId="{C433928C-C764-46A0-A785-9022B164E4A0}" type="sibTrans" cxnId="{A8352CAC-8C63-44F4-B83A-F8AEA2BC1063}">
      <dgm:prSet/>
      <dgm:spPr/>
      <dgm:t>
        <a:bodyPr/>
        <a:lstStyle/>
        <a:p>
          <a:endParaRPr lang="en-PK" sz="2000"/>
        </a:p>
      </dgm:t>
    </dgm:pt>
    <dgm:pt modelId="{B474C50B-5CFB-45FE-AB95-9791110565E2}">
      <dgm:prSet custT="1"/>
      <dgm:spPr/>
      <dgm:t>
        <a:bodyPr/>
        <a:lstStyle/>
        <a:p>
          <a:r>
            <a:rPr lang="en-US" sz="2000" dirty="0">
              <a:solidFill>
                <a:schemeClr val="tx1"/>
              </a:solidFill>
            </a:rPr>
            <a:t>Global economic recessionary trend is there. Global Growth was 6.0% in 2021 and it is projected by IMF to decline to 2.7% in 2023. Pakistan is no exception.</a:t>
          </a:r>
        </a:p>
      </dgm:t>
    </dgm:pt>
    <dgm:pt modelId="{54ED6AAB-512A-4645-A46B-E278ADFF0050}" type="parTrans" cxnId="{27D46BE0-F218-4CC1-86D1-CE1203F070DE}">
      <dgm:prSet/>
      <dgm:spPr/>
      <dgm:t>
        <a:bodyPr/>
        <a:lstStyle/>
        <a:p>
          <a:endParaRPr lang="en-PK" sz="2000"/>
        </a:p>
      </dgm:t>
    </dgm:pt>
    <dgm:pt modelId="{6BF10892-CA3E-4D13-8923-36895FAD306A}" type="sibTrans" cxnId="{27D46BE0-F218-4CC1-86D1-CE1203F070DE}">
      <dgm:prSet/>
      <dgm:spPr/>
      <dgm:t>
        <a:bodyPr/>
        <a:lstStyle/>
        <a:p>
          <a:endParaRPr lang="en-PK" sz="2000"/>
        </a:p>
      </dgm:t>
    </dgm:pt>
    <dgm:pt modelId="{F226079D-5E59-4C14-9434-E0D454328F13}" type="pres">
      <dgm:prSet presAssocID="{D8D31E5E-8D45-46F6-B1FF-4EE488495F5D}" presName="linear" presStyleCnt="0">
        <dgm:presLayoutVars>
          <dgm:dir/>
          <dgm:animLvl val="lvl"/>
          <dgm:resizeHandles val="exact"/>
        </dgm:presLayoutVars>
      </dgm:prSet>
      <dgm:spPr/>
    </dgm:pt>
    <dgm:pt modelId="{B886641E-D511-4A55-83D5-C8EC0D2701AA}" type="pres">
      <dgm:prSet presAssocID="{563519B6-BB79-4DFF-936E-D63CE0885EC9}" presName="parentLin" presStyleCnt="0"/>
      <dgm:spPr/>
    </dgm:pt>
    <dgm:pt modelId="{600C54AC-B7D5-4604-801D-2CA0E59D4F56}" type="pres">
      <dgm:prSet presAssocID="{563519B6-BB79-4DFF-936E-D63CE0885EC9}" presName="parentLeftMargin" presStyleLbl="node1" presStyleIdx="0" presStyleCnt="5"/>
      <dgm:spPr/>
    </dgm:pt>
    <dgm:pt modelId="{4E2E495A-98D9-451C-9171-83CBCD1A036F}" type="pres">
      <dgm:prSet presAssocID="{563519B6-BB79-4DFF-936E-D63CE0885EC9}" presName="parentText" presStyleLbl="node1" presStyleIdx="0" presStyleCnt="5" custScaleX="142857" custScaleY="307872">
        <dgm:presLayoutVars>
          <dgm:chMax val="0"/>
          <dgm:bulletEnabled val="1"/>
        </dgm:presLayoutVars>
      </dgm:prSet>
      <dgm:spPr/>
    </dgm:pt>
    <dgm:pt modelId="{CCAD2EE0-711C-4A71-A65D-A6E7D75B3C77}" type="pres">
      <dgm:prSet presAssocID="{563519B6-BB79-4DFF-936E-D63CE0885EC9}" presName="negativeSpace" presStyleCnt="0"/>
      <dgm:spPr/>
    </dgm:pt>
    <dgm:pt modelId="{9117561A-169B-4B86-A6E9-076478CAFD6D}" type="pres">
      <dgm:prSet presAssocID="{563519B6-BB79-4DFF-936E-D63CE0885EC9}" presName="childText" presStyleLbl="conFgAcc1" presStyleIdx="0" presStyleCnt="5">
        <dgm:presLayoutVars>
          <dgm:bulletEnabled val="1"/>
        </dgm:presLayoutVars>
      </dgm:prSet>
      <dgm:spPr/>
    </dgm:pt>
    <dgm:pt modelId="{18373449-E863-4F0E-A8DE-97010896AA2A}" type="pres">
      <dgm:prSet presAssocID="{7162F698-D874-4D6A-B8AD-C35F15951AE9}" presName="spaceBetweenRectangles" presStyleCnt="0"/>
      <dgm:spPr/>
    </dgm:pt>
    <dgm:pt modelId="{A42F8581-3236-42DA-B5EE-5A3A0365E704}" type="pres">
      <dgm:prSet presAssocID="{879052D8-0954-4D8A-9483-C6AE844BB719}" presName="parentLin" presStyleCnt="0"/>
      <dgm:spPr/>
    </dgm:pt>
    <dgm:pt modelId="{B09E2F0C-721A-413E-A8C8-0A9C67CA4782}" type="pres">
      <dgm:prSet presAssocID="{879052D8-0954-4D8A-9483-C6AE844BB719}" presName="parentLeftMargin" presStyleLbl="node1" presStyleIdx="0" presStyleCnt="5"/>
      <dgm:spPr/>
    </dgm:pt>
    <dgm:pt modelId="{E20B2DA4-3C23-417A-8693-53F20CB63B6E}" type="pres">
      <dgm:prSet presAssocID="{879052D8-0954-4D8A-9483-C6AE844BB719}" presName="parentText" presStyleLbl="node1" presStyleIdx="1" presStyleCnt="5" custScaleX="142857" custScaleY="274776">
        <dgm:presLayoutVars>
          <dgm:chMax val="0"/>
          <dgm:bulletEnabled val="1"/>
        </dgm:presLayoutVars>
      </dgm:prSet>
      <dgm:spPr/>
    </dgm:pt>
    <dgm:pt modelId="{84C1C935-8E9F-4851-B5EF-93DF47B49340}" type="pres">
      <dgm:prSet presAssocID="{879052D8-0954-4D8A-9483-C6AE844BB719}" presName="negativeSpace" presStyleCnt="0"/>
      <dgm:spPr/>
    </dgm:pt>
    <dgm:pt modelId="{A8344EC8-362F-42D4-8BDE-61C1D0EBB4AF}" type="pres">
      <dgm:prSet presAssocID="{879052D8-0954-4D8A-9483-C6AE844BB719}" presName="childText" presStyleLbl="conFgAcc1" presStyleIdx="1" presStyleCnt="5">
        <dgm:presLayoutVars>
          <dgm:bulletEnabled val="1"/>
        </dgm:presLayoutVars>
      </dgm:prSet>
      <dgm:spPr/>
    </dgm:pt>
    <dgm:pt modelId="{02395086-66F4-4377-8FEE-F0A99AE36977}" type="pres">
      <dgm:prSet presAssocID="{4403DFDF-2DCD-41F6-9F10-B2B78D4D08E1}" presName="spaceBetweenRectangles" presStyleCnt="0"/>
      <dgm:spPr/>
    </dgm:pt>
    <dgm:pt modelId="{5AFCBF96-EB5B-44DA-BD62-EE77ED339C5E}" type="pres">
      <dgm:prSet presAssocID="{F492768A-6C4D-491D-92B6-E9D7BC975B13}" presName="parentLin" presStyleCnt="0"/>
      <dgm:spPr/>
    </dgm:pt>
    <dgm:pt modelId="{041501FE-73C0-4009-8F13-05B28A428878}" type="pres">
      <dgm:prSet presAssocID="{F492768A-6C4D-491D-92B6-E9D7BC975B13}" presName="parentLeftMargin" presStyleLbl="node1" presStyleIdx="1" presStyleCnt="5"/>
      <dgm:spPr/>
    </dgm:pt>
    <dgm:pt modelId="{9F1FE24C-CEE8-4646-8AD0-221681A72A9A}" type="pres">
      <dgm:prSet presAssocID="{F492768A-6C4D-491D-92B6-E9D7BC975B13}" presName="parentText" presStyleLbl="node1" presStyleIdx="2" presStyleCnt="5" custScaleX="142857" custScaleY="337133">
        <dgm:presLayoutVars>
          <dgm:chMax val="0"/>
          <dgm:bulletEnabled val="1"/>
        </dgm:presLayoutVars>
      </dgm:prSet>
      <dgm:spPr/>
    </dgm:pt>
    <dgm:pt modelId="{EFFC261A-82E3-45CB-A9D5-3B0C3EEF748B}" type="pres">
      <dgm:prSet presAssocID="{F492768A-6C4D-491D-92B6-E9D7BC975B13}" presName="negativeSpace" presStyleCnt="0"/>
      <dgm:spPr/>
    </dgm:pt>
    <dgm:pt modelId="{361D32AF-21EA-4620-BFFC-1DC1F33BEEA5}" type="pres">
      <dgm:prSet presAssocID="{F492768A-6C4D-491D-92B6-E9D7BC975B13}" presName="childText" presStyleLbl="conFgAcc1" presStyleIdx="2" presStyleCnt="5">
        <dgm:presLayoutVars>
          <dgm:bulletEnabled val="1"/>
        </dgm:presLayoutVars>
      </dgm:prSet>
      <dgm:spPr/>
    </dgm:pt>
    <dgm:pt modelId="{B87B284D-CBD7-4DDB-ADF9-7DA6C58D4459}" type="pres">
      <dgm:prSet presAssocID="{747301DE-C112-418A-BDFA-2FCD39FF4EE8}" presName="spaceBetweenRectangles" presStyleCnt="0"/>
      <dgm:spPr/>
    </dgm:pt>
    <dgm:pt modelId="{F21E3373-0645-47E4-B38D-B7AD938B83D9}" type="pres">
      <dgm:prSet presAssocID="{772C0895-0AC9-45AB-B40B-AC7CA9757CE8}" presName="parentLin" presStyleCnt="0"/>
      <dgm:spPr/>
    </dgm:pt>
    <dgm:pt modelId="{1433ED00-D51C-4D52-B2B1-8EFA5C2E607A}" type="pres">
      <dgm:prSet presAssocID="{772C0895-0AC9-45AB-B40B-AC7CA9757CE8}" presName="parentLeftMargin" presStyleLbl="node1" presStyleIdx="2" presStyleCnt="5"/>
      <dgm:spPr/>
    </dgm:pt>
    <dgm:pt modelId="{DE54817C-688F-4A9F-BA54-B945CE029A21}" type="pres">
      <dgm:prSet presAssocID="{772C0895-0AC9-45AB-B40B-AC7CA9757CE8}" presName="parentText" presStyleLbl="node1" presStyleIdx="3" presStyleCnt="5" custScaleX="137945" custScaleY="271637">
        <dgm:presLayoutVars>
          <dgm:chMax val="0"/>
          <dgm:bulletEnabled val="1"/>
        </dgm:presLayoutVars>
      </dgm:prSet>
      <dgm:spPr/>
    </dgm:pt>
    <dgm:pt modelId="{419B9741-AD40-44F3-A885-220D050AFA23}" type="pres">
      <dgm:prSet presAssocID="{772C0895-0AC9-45AB-B40B-AC7CA9757CE8}" presName="negativeSpace" presStyleCnt="0"/>
      <dgm:spPr/>
    </dgm:pt>
    <dgm:pt modelId="{C962A5EF-862E-45C8-913F-2BFDD5AB5C27}" type="pres">
      <dgm:prSet presAssocID="{772C0895-0AC9-45AB-B40B-AC7CA9757CE8}" presName="childText" presStyleLbl="conFgAcc1" presStyleIdx="3" presStyleCnt="5">
        <dgm:presLayoutVars>
          <dgm:bulletEnabled val="1"/>
        </dgm:presLayoutVars>
      </dgm:prSet>
      <dgm:spPr/>
    </dgm:pt>
    <dgm:pt modelId="{63DCD156-F439-4D7F-B71D-6B15ACF0FFF2}" type="pres">
      <dgm:prSet presAssocID="{C433928C-C764-46A0-A785-9022B164E4A0}" presName="spaceBetweenRectangles" presStyleCnt="0"/>
      <dgm:spPr/>
    </dgm:pt>
    <dgm:pt modelId="{1825B52D-738D-4F27-B189-27C40FE47AAA}" type="pres">
      <dgm:prSet presAssocID="{B474C50B-5CFB-45FE-AB95-9791110565E2}" presName="parentLin" presStyleCnt="0"/>
      <dgm:spPr/>
    </dgm:pt>
    <dgm:pt modelId="{A84ED070-387B-41C4-8371-09801B6548B9}" type="pres">
      <dgm:prSet presAssocID="{B474C50B-5CFB-45FE-AB95-9791110565E2}" presName="parentLeftMargin" presStyleLbl="node1" presStyleIdx="3" presStyleCnt="5"/>
      <dgm:spPr/>
    </dgm:pt>
    <dgm:pt modelId="{654058ED-AD0E-4BB6-95F7-7B2041C290DB}" type="pres">
      <dgm:prSet presAssocID="{B474C50B-5CFB-45FE-AB95-9791110565E2}" presName="parentText" presStyleLbl="node1" presStyleIdx="4" presStyleCnt="5" custScaleX="142857" custScaleY="271637">
        <dgm:presLayoutVars>
          <dgm:chMax val="0"/>
          <dgm:bulletEnabled val="1"/>
        </dgm:presLayoutVars>
      </dgm:prSet>
      <dgm:spPr/>
    </dgm:pt>
    <dgm:pt modelId="{2F1A020A-9C1B-4F31-8AA3-46C037E5ECFB}" type="pres">
      <dgm:prSet presAssocID="{B474C50B-5CFB-45FE-AB95-9791110565E2}" presName="negativeSpace" presStyleCnt="0"/>
      <dgm:spPr/>
    </dgm:pt>
    <dgm:pt modelId="{8D82E517-A9DC-41CA-8121-DD0491F797ED}" type="pres">
      <dgm:prSet presAssocID="{B474C50B-5CFB-45FE-AB95-9791110565E2}" presName="childText" presStyleLbl="conFgAcc1" presStyleIdx="4" presStyleCnt="5">
        <dgm:presLayoutVars>
          <dgm:bulletEnabled val="1"/>
        </dgm:presLayoutVars>
      </dgm:prSet>
      <dgm:spPr/>
    </dgm:pt>
  </dgm:ptLst>
  <dgm:cxnLst>
    <dgm:cxn modelId="{BDA11A05-642C-4E18-87C0-2BCB6241F8BF}" type="presOf" srcId="{B474C50B-5CFB-45FE-AB95-9791110565E2}" destId="{A84ED070-387B-41C4-8371-09801B6548B9}" srcOrd="0" destOrd="0" presId="urn:microsoft.com/office/officeart/2005/8/layout/list1"/>
    <dgm:cxn modelId="{36E63311-9EF0-4D8D-8A6F-B0893C502959}" type="presOf" srcId="{F492768A-6C4D-491D-92B6-E9D7BC975B13}" destId="{041501FE-73C0-4009-8F13-05B28A428878}" srcOrd="0" destOrd="0" presId="urn:microsoft.com/office/officeart/2005/8/layout/list1"/>
    <dgm:cxn modelId="{80A9FB14-F18A-419B-9AE9-CCC6A0AD2CDD}" type="presOf" srcId="{563519B6-BB79-4DFF-936E-D63CE0885EC9}" destId="{4E2E495A-98D9-451C-9171-83CBCD1A036F}" srcOrd="1" destOrd="0" presId="urn:microsoft.com/office/officeart/2005/8/layout/list1"/>
    <dgm:cxn modelId="{FCF6992B-B199-43CA-9B73-53FCC3EAECE6}" type="presOf" srcId="{879052D8-0954-4D8A-9483-C6AE844BB719}" destId="{E20B2DA4-3C23-417A-8693-53F20CB63B6E}" srcOrd="1" destOrd="0" presId="urn:microsoft.com/office/officeart/2005/8/layout/list1"/>
    <dgm:cxn modelId="{6C0D962F-F9BB-49D0-9F2D-6393BFD831AA}" type="presOf" srcId="{879052D8-0954-4D8A-9483-C6AE844BB719}" destId="{B09E2F0C-721A-413E-A8C8-0A9C67CA4782}" srcOrd="0" destOrd="0" presId="urn:microsoft.com/office/officeart/2005/8/layout/list1"/>
    <dgm:cxn modelId="{71D2445F-B13A-41FD-9985-C7B3ED8E8CD0}" type="presOf" srcId="{D8D31E5E-8D45-46F6-B1FF-4EE488495F5D}" destId="{F226079D-5E59-4C14-9434-E0D454328F13}" srcOrd="0" destOrd="0" presId="urn:microsoft.com/office/officeart/2005/8/layout/list1"/>
    <dgm:cxn modelId="{4AC0C970-05C7-4CE4-A801-02E98C4D2F1E}" srcId="{D8D31E5E-8D45-46F6-B1FF-4EE488495F5D}" destId="{879052D8-0954-4D8A-9483-C6AE844BB719}" srcOrd="1" destOrd="0" parTransId="{F74A0356-9AB6-4826-BD09-E3357B89A84E}" sibTransId="{4403DFDF-2DCD-41F6-9F10-B2B78D4D08E1}"/>
    <dgm:cxn modelId="{6B812674-0CAA-4A05-B7B3-2C6A2B86DA1B}" type="presOf" srcId="{563519B6-BB79-4DFF-936E-D63CE0885EC9}" destId="{600C54AC-B7D5-4604-801D-2CA0E59D4F56}" srcOrd="0" destOrd="0" presId="urn:microsoft.com/office/officeart/2005/8/layout/list1"/>
    <dgm:cxn modelId="{313FED74-EF1B-4DF3-B92B-0AB99FD04A6F}" type="presOf" srcId="{772C0895-0AC9-45AB-B40B-AC7CA9757CE8}" destId="{1433ED00-D51C-4D52-B2B1-8EFA5C2E607A}" srcOrd="0" destOrd="0" presId="urn:microsoft.com/office/officeart/2005/8/layout/list1"/>
    <dgm:cxn modelId="{AAEFD57E-DE6D-417C-89B0-4B4C58EF3367}" srcId="{D8D31E5E-8D45-46F6-B1FF-4EE488495F5D}" destId="{F492768A-6C4D-491D-92B6-E9D7BC975B13}" srcOrd="2" destOrd="0" parTransId="{EB8D7C2C-6608-4143-A5D0-07B155E6797F}" sibTransId="{747301DE-C112-418A-BDFA-2FCD39FF4EE8}"/>
    <dgm:cxn modelId="{F78BEB8A-363F-4317-B6DA-5156920170FC}" type="presOf" srcId="{B474C50B-5CFB-45FE-AB95-9791110565E2}" destId="{654058ED-AD0E-4BB6-95F7-7B2041C290DB}" srcOrd="1" destOrd="0" presId="urn:microsoft.com/office/officeart/2005/8/layout/list1"/>
    <dgm:cxn modelId="{44D6C792-592D-4A72-BAAE-F675218E1F14}" type="presOf" srcId="{772C0895-0AC9-45AB-B40B-AC7CA9757CE8}" destId="{DE54817C-688F-4A9F-BA54-B945CE029A21}" srcOrd="1" destOrd="0" presId="urn:microsoft.com/office/officeart/2005/8/layout/list1"/>
    <dgm:cxn modelId="{D2392394-ADF2-464F-A7A3-00F0810DBA55}" type="presOf" srcId="{F492768A-6C4D-491D-92B6-E9D7BC975B13}" destId="{9F1FE24C-CEE8-4646-8AD0-221681A72A9A}" srcOrd="1" destOrd="0" presId="urn:microsoft.com/office/officeart/2005/8/layout/list1"/>
    <dgm:cxn modelId="{A8352CAC-8C63-44F4-B83A-F8AEA2BC1063}" srcId="{D8D31E5E-8D45-46F6-B1FF-4EE488495F5D}" destId="{772C0895-0AC9-45AB-B40B-AC7CA9757CE8}" srcOrd="3" destOrd="0" parTransId="{C167264C-D8A8-498F-A568-D5D7F3D984BB}" sibTransId="{C433928C-C764-46A0-A785-9022B164E4A0}"/>
    <dgm:cxn modelId="{27D46BE0-F218-4CC1-86D1-CE1203F070DE}" srcId="{D8D31E5E-8D45-46F6-B1FF-4EE488495F5D}" destId="{B474C50B-5CFB-45FE-AB95-9791110565E2}" srcOrd="4" destOrd="0" parTransId="{54ED6AAB-512A-4645-A46B-E278ADFF0050}" sibTransId="{6BF10892-CA3E-4D13-8923-36895FAD306A}"/>
    <dgm:cxn modelId="{547D06E3-357B-4B76-960D-8F5D795D547A}" srcId="{D8D31E5E-8D45-46F6-B1FF-4EE488495F5D}" destId="{563519B6-BB79-4DFF-936E-D63CE0885EC9}" srcOrd="0" destOrd="0" parTransId="{792A3027-B388-477B-8B67-206B63E62C2A}" sibTransId="{7162F698-D874-4D6A-B8AD-C35F15951AE9}"/>
    <dgm:cxn modelId="{EA4FB969-BE5C-4133-9D41-B78D64A532F6}" type="presParOf" srcId="{F226079D-5E59-4C14-9434-E0D454328F13}" destId="{B886641E-D511-4A55-83D5-C8EC0D2701AA}" srcOrd="0" destOrd="0" presId="urn:microsoft.com/office/officeart/2005/8/layout/list1"/>
    <dgm:cxn modelId="{CF019623-9C5D-452B-ABAD-61BC7C457B83}" type="presParOf" srcId="{B886641E-D511-4A55-83D5-C8EC0D2701AA}" destId="{600C54AC-B7D5-4604-801D-2CA0E59D4F56}" srcOrd="0" destOrd="0" presId="urn:microsoft.com/office/officeart/2005/8/layout/list1"/>
    <dgm:cxn modelId="{2B6C281D-9D70-4695-AD7F-7AE65A699006}" type="presParOf" srcId="{B886641E-D511-4A55-83D5-C8EC0D2701AA}" destId="{4E2E495A-98D9-451C-9171-83CBCD1A036F}" srcOrd="1" destOrd="0" presId="urn:microsoft.com/office/officeart/2005/8/layout/list1"/>
    <dgm:cxn modelId="{3FEC8016-B250-4D49-9298-C708D1148F87}" type="presParOf" srcId="{F226079D-5E59-4C14-9434-E0D454328F13}" destId="{CCAD2EE0-711C-4A71-A65D-A6E7D75B3C77}" srcOrd="1" destOrd="0" presId="urn:microsoft.com/office/officeart/2005/8/layout/list1"/>
    <dgm:cxn modelId="{D16DCE85-6DC1-4E3C-96DC-31514E5A40C3}" type="presParOf" srcId="{F226079D-5E59-4C14-9434-E0D454328F13}" destId="{9117561A-169B-4B86-A6E9-076478CAFD6D}" srcOrd="2" destOrd="0" presId="urn:microsoft.com/office/officeart/2005/8/layout/list1"/>
    <dgm:cxn modelId="{3E12C3EA-C5E2-4BDC-B644-E7DFB22A3D46}" type="presParOf" srcId="{F226079D-5E59-4C14-9434-E0D454328F13}" destId="{18373449-E863-4F0E-A8DE-97010896AA2A}" srcOrd="3" destOrd="0" presId="urn:microsoft.com/office/officeart/2005/8/layout/list1"/>
    <dgm:cxn modelId="{D1659AE5-31FF-47AE-AD63-CC9EFD7A72C2}" type="presParOf" srcId="{F226079D-5E59-4C14-9434-E0D454328F13}" destId="{A42F8581-3236-42DA-B5EE-5A3A0365E704}" srcOrd="4" destOrd="0" presId="urn:microsoft.com/office/officeart/2005/8/layout/list1"/>
    <dgm:cxn modelId="{9EC112D5-7EA6-4996-8A39-D99745EA1BA8}" type="presParOf" srcId="{A42F8581-3236-42DA-B5EE-5A3A0365E704}" destId="{B09E2F0C-721A-413E-A8C8-0A9C67CA4782}" srcOrd="0" destOrd="0" presId="urn:microsoft.com/office/officeart/2005/8/layout/list1"/>
    <dgm:cxn modelId="{2DD55AF7-9B31-4DBA-B900-441FD8DF8538}" type="presParOf" srcId="{A42F8581-3236-42DA-B5EE-5A3A0365E704}" destId="{E20B2DA4-3C23-417A-8693-53F20CB63B6E}" srcOrd="1" destOrd="0" presId="urn:microsoft.com/office/officeart/2005/8/layout/list1"/>
    <dgm:cxn modelId="{A24FE9E2-D40B-4A8D-B4DA-E3DF6785F2E5}" type="presParOf" srcId="{F226079D-5E59-4C14-9434-E0D454328F13}" destId="{84C1C935-8E9F-4851-B5EF-93DF47B49340}" srcOrd="5" destOrd="0" presId="urn:microsoft.com/office/officeart/2005/8/layout/list1"/>
    <dgm:cxn modelId="{ECC2F493-0959-4C48-8BF4-936F903A43FE}" type="presParOf" srcId="{F226079D-5E59-4C14-9434-E0D454328F13}" destId="{A8344EC8-362F-42D4-8BDE-61C1D0EBB4AF}" srcOrd="6" destOrd="0" presId="urn:microsoft.com/office/officeart/2005/8/layout/list1"/>
    <dgm:cxn modelId="{F0EB7CFA-0003-4074-9698-786D062D5E62}" type="presParOf" srcId="{F226079D-5E59-4C14-9434-E0D454328F13}" destId="{02395086-66F4-4377-8FEE-F0A99AE36977}" srcOrd="7" destOrd="0" presId="urn:microsoft.com/office/officeart/2005/8/layout/list1"/>
    <dgm:cxn modelId="{1F6EF027-053E-4774-92DA-603E5E9FFD77}" type="presParOf" srcId="{F226079D-5E59-4C14-9434-E0D454328F13}" destId="{5AFCBF96-EB5B-44DA-BD62-EE77ED339C5E}" srcOrd="8" destOrd="0" presId="urn:microsoft.com/office/officeart/2005/8/layout/list1"/>
    <dgm:cxn modelId="{92A0C34C-321E-4E81-9C9D-5D2A59B2CA6F}" type="presParOf" srcId="{5AFCBF96-EB5B-44DA-BD62-EE77ED339C5E}" destId="{041501FE-73C0-4009-8F13-05B28A428878}" srcOrd="0" destOrd="0" presId="urn:microsoft.com/office/officeart/2005/8/layout/list1"/>
    <dgm:cxn modelId="{30B8B922-4A50-41C4-A640-9BF1F19AB29B}" type="presParOf" srcId="{5AFCBF96-EB5B-44DA-BD62-EE77ED339C5E}" destId="{9F1FE24C-CEE8-4646-8AD0-221681A72A9A}" srcOrd="1" destOrd="0" presId="urn:microsoft.com/office/officeart/2005/8/layout/list1"/>
    <dgm:cxn modelId="{36FDECE8-5B89-4B5F-B881-7840BA1EAD88}" type="presParOf" srcId="{F226079D-5E59-4C14-9434-E0D454328F13}" destId="{EFFC261A-82E3-45CB-A9D5-3B0C3EEF748B}" srcOrd="9" destOrd="0" presId="urn:microsoft.com/office/officeart/2005/8/layout/list1"/>
    <dgm:cxn modelId="{CCB3F977-0CC7-4E15-AAC0-643DB26BB88F}" type="presParOf" srcId="{F226079D-5E59-4C14-9434-E0D454328F13}" destId="{361D32AF-21EA-4620-BFFC-1DC1F33BEEA5}" srcOrd="10" destOrd="0" presId="urn:microsoft.com/office/officeart/2005/8/layout/list1"/>
    <dgm:cxn modelId="{65A7FE1C-7F1A-440C-A151-04D222B4A32C}" type="presParOf" srcId="{F226079D-5E59-4C14-9434-E0D454328F13}" destId="{B87B284D-CBD7-4DDB-ADF9-7DA6C58D4459}" srcOrd="11" destOrd="0" presId="urn:microsoft.com/office/officeart/2005/8/layout/list1"/>
    <dgm:cxn modelId="{4A125488-DECE-43E9-A4F8-FB75724C4FCC}" type="presParOf" srcId="{F226079D-5E59-4C14-9434-E0D454328F13}" destId="{F21E3373-0645-47E4-B38D-B7AD938B83D9}" srcOrd="12" destOrd="0" presId="urn:microsoft.com/office/officeart/2005/8/layout/list1"/>
    <dgm:cxn modelId="{87175243-80D9-4899-B3B7-3D9F31C2599E}" type="presParOf" srcId="{F21E3373-0645-47E4-B38D-B7AD938B83D9}" destId="{1433ED00-D51C-4D52-B2B1-8EFA5C2E607A}" srcOrd="0" destOrd="0" presId="urn:microsoft.com/office/officeart/2005/8/layout/list1"/>
    <dgm:cxn modelId="{DCBE0818-8985-4260-B9D9-16F01983CF21}" type="presParOf" srcId="{F21E3373-0645-47E4-B38D-B7AD938B83D9}" destId="{DE54817C-688F-4A9F-BA54-B945CE029A21}" srcOrd="1" destOrd="0" presId="urn:microsoft.com/office/officeart/2005/8/layout/list1"/>
    <dgm:cxn modelId="{FFC5A2EF-6003-4DFA-880F-BC655230888A}" type="presParOf" srcId="{F226079D-5E59-4C14-9434-E0D454328F13}" destId="{419B9741-AD40-44F3-A885-220D050AFA23}" srcOrd="13" destOrd="0" presId="urn:microsoft.com/office/officeart/2005/8/layout/list1"/>
    <dgm:cxn modelId="{01FB49C5-7FE5-44F9-B53A-96547A32154A}" type="presParOf" srcId="{F226079D-5E59-4C14-9434-E0D454328F13}" destId="{C962A5EF-862E-45C8-913F-2BFDD5AB5C27}" srcOrd="14" destOrd="0" presId="urn:microsoft.com/office/officeart/2005/8/layout/list1"/>
    <dgm:cxn modelId="{BC50B6D5-7FDB-4ECA-BAC1-BB9FE8C68A7E}" type="presParOf" srcId="{F226079D-5E59-4C14-9434-E0D454328F13}" destId="{63DCD156-F439-4D7F-B71D-6B15ACF0FFF2}" srcOrd="15" destOrd="0" presId="urn:microsoft.com/office/officeart/2005/8/layout/list1"/>
    <dgm:cxn modelId="{3B08F824-002C-498B-8DA9-30B98F136BC6}" type="presParOf" srcId="{F226079D-5E59-4C14-9434-E0D454328F13}" destId="{1825B52D-738D-4F27-B189-27C40FE47AAA}" srcOrd="16" destOrd="0" presId="urn:microsoft.com/office/officeart/2005/8/layout/list1"/>
    <dgm:cxn modelId="{E2C0E49D-8721-4F40-B859-07B64C1CFE9F}" type="presParOf" srcId="{1825B52D-738D-4F27-B189-27C40FE47AAA}" destId="{A84ED070-387B-41C4-8371-09801B6548B9}" srcOrd="0" destOrd="0" presId="urn:microsoft.com/office/officeart/2005/8/layout/list1"/>
    <dgm:cxn modelId="{7D959C79-675D-4FEF-A82C-C147516B3ED6}" type="presParOf" srcId="{1825B52D-738D-4F27-B189-27C40FE47AAA}" destId="{654058ED-AD0E-4BB6-95F7-7B2041C290DB}" srcOrd="1" destOrd="0" presId="urn:microsoft.com/office/officeart/2005/8/layout/list1"/>
    <dgm:cxn modelId="{ADFF33EA-C9E1-4B0E-9AAA-0ECC964201D9}" type="presParOf" srcId="{F226079D-5E59-4C14-9434-E0D454328F13}" destId="{2F1A020A-9C1B-4F31-8AA3-46C037E5ECFB}" srcOrd="17" destOrd="0" presId="urn:microsoft.com/office/officeart/2005/8/layout/list1"/>
    <dgm:cxn modelId="{A0764A17-44E7-4A86-8DE3-F1F6311D8B40}" type="presParOf" srcId="{F226079D-5E59-4C14-9434-E0D454328F13}" destId="{8D82E517-A9DC-41CA-8121-DD0491F797E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7561A-169B-4B86-A6E9-076478CAFD6D}">
      <dsp:nvSpPr>
        <dsp:cNvPr id="0" name=""/>
        <dsp:cNvSpPr/>
      </dsp:nvSpPr>
      <dsp:spPr>
        <a:xfrm>
          <a:off x="0" y="881549"/>
          <a:ext cx="10515600" cy="252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2E495A-98D9-451C-9171-83CBCD1A036F}">
      <dsp:nvSpPr>
        <dsp:cNvPr id="0" name=""/>
        <dsp:cNvSpPr/>
      </dsp:nvSpPr>
      <dsp:spPr>
        <a:xfrm>
          <a:off x="500620" y="120311"/>
          <a:ext cx="10012402" cy="90883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PTI’s presentation of selective and misrepresented economic indicators is an attempt to mislead the citizens of Pakistan</a:t>
          </a:r>
          <a:endParaRPr lang="en-PK" sz="2000" kern="1200" dirty="0">
            <a:solidFill>
              <a:schemeClr val="tx1"/>
            </a:solidFill>
          </a:endParaRPr>
        </a:p>
      </dsp:txBody>
      <dsp:txXfrm>
        <a:off x="544986" y="164677"/>
        <a:ext cx="9923670" cy="820106"/>
      </dsp:txXfrm>
    </dsp:sp>
    <dsp:sp modelId="{A8344EC8-362F-42D4-8BDE-61C1D0EBB4AF}">
      <dsp:nvSpPr>
        <dsp:cNvPr id="0" name=""/>
        <dsp:cNvSpPr/>
      </dsp:nvSpPr>
      <dsp:spPr>
        <a:xfrm>
          <a:off x="0" y="1851088"/>
          <a:ext cx="10515600" cy="252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0B2DA4-3C23-417A-8693-53F20CB63B6E}">
      <dsp:nvSpPr>
        <dsp:cNvPr id="0" name=""/>
        <dsp:cNvSpPr/>
      </dsp:nvSpPr>
      <dsp:spPr>
        <a:xfrm>
          <a:off x="500620" y="1187549"/>
          <a:ext cx="10012402" cy="81113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The comparisons are at time factually incorrect and devoid of economic context </a:t>
          </a:r>
          <a:endParaRPr lang="en-PK" sz="2000" kern="1200" dirty="0">
            <a:solidFill>
              <a:schemeClr val="tx1"/>
            </a:solidFill>
          </a:endParaRPr>
        </a:p>
      </dsp:txBody>
      <dsp:txXfrm>
        <a:off x="540216" y="1227145"/>
        <a:ext cx="9933210" cy="731946"/>
      </dsp:txXfrm>
    </dsp:sp>
    <dsp:sp modelId="{361D32AF-21EA-4620-BFFC-1DC1F33BEEA5}">
      <dsp:nvSpPr>
        <dsp:cNvPr id="0" name=""/>
        <dsp:cNvSpPr/>
      </dsp:nvSpPr>
      <dsp:spPr>
        <a:xfrm>
          <a:off x="0" y="3004705"/>
          <a:ext cx="10515600" cy="2520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1FE24C-CEE8-4646-8AD0-221681A72A9A}">
      <dsp:nvSpPr>
        <dsp:cNvPr id="0" name=""/>
        <dsp:cNvSpPr/>
      </dsp:nvSpPr>
      <dsp:spPr>
        <a:xfrm>
          <a:off x="500620" y="2157088"/>
          <a:ext cx="10012402" cy="99521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Economic situation since April 2022 is strongly influenced by PTI’s mismanagement of the economy in last four years and its negative effects continue to impact the economy even now</a:t>
          </a:r>
          <a:endParaRPr lang="en-PK" sz="2000" kern="1200" dirty="0">
            <a:solidFill>
              <a:schemeClr val="tx1"/>
            </a:solidFill>
          </a:endParaRPr>
        </a:p>
      </dsp:txBody>
      <dsp:txXfrm>
        <a:off x="549202" y="2205670"/>
        <a:ext cx="9915238" cy="898052"/>
      </dsp:txXfrm>
    </dsp:sp>
    <dsp:sp modelId="{C962A5EF-862E-45C8-913F-2BFDD5AB5C27}">
      <dsp:nvSpPr>
        <dsp:cNvPr id="0" name=""/>
        <dsp:cNvSpPr/>
      </dsp:nvSpPr>
      <dsp:spPr>
        <a:xfrm>
          <a:off x="0" y="3964977"/>
          <a:ext cx="10515600" cy="252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54817C-688F-4A9F-BA54-B945CE029A21}">
      <dsp:nvSpPr>
        <dsp:cNvPr id="0" name=""/>
        <dsp:cNvSpPr/>
      </dsp:nvSpPr>
      <dsp:spPr>
        <a:xfrm>
          <a:off x="517564" y="3310705"/>
          <a:ext cx="9995364" cy="80187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It ignores the impact of difficult international economic situation caused by commodity super cycle, Russia-Ukraine War &amp; one of the biggest natural catastrophe - 2022 floods in Pakistan</a:t>
          </a:r>
        </a:p>
      </dsp:txBody>
      <dsp:txXfrm>
        <a:off x="556708" y="3349849"/>
        <a:ext cx="9917076" cy="723584"/>
      </dsp:txXfrm>
    </dsp:sp>
    <dsp:sp modelId="{8D82E517-A9DC-41CA-8121-DD0491F797ED}">
      <dsp:nvSpPr>
        <dsp:cNvPr id="0" name=""/>
        <dsp:cNvSpPr/>
      </dsp:nvSpPr>
      <dsp:spPr>
        <a:xfrm>
          <a:off x="0" y="4925250"/>
          <a:ext cx="10515600" cy="2520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4058ED-AD0E-4BB6-95F7-7B2041C290DB}">
      <dsp:nvSpPr>
        <dsp:cNvPr id="0" name=""/>
        <dsp:cNvSpPr/>
      </dsp:nvSpPr>
      <dsp:spPr>
        <a:xfrm>
          <a:off x="500620" y="4270977"/>
          <a:ext cx="10012402" cy="80187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Global economic recessionary trend is there. Global Growth was 6.0% in 2021 and it is projected by IMF to decline to 2.7% in 2023. Pakistan is no exception.</a:t>
          </a:r>
        </a:p>
      </dsp:txBody>
      <dsp:txXfrm>
        <a:off x="539764" y="4310121"/>
        <a:ext cx="9934114" cy="72358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0.94643</cdr:y>
    </cdr:from>
    <cdr:to>
      <cdr:x>0.37676</cdr:x>
      <cdr:y>1</cdr:y>
    </cdr:to>
    <cdr:sp macro="" textlink="">
      <cdr:nvSpPr>
        <cdr:cNvPr id="2" name="TextBox 1"/>
        <cdr:cNvSpPr txBox="1"/>
      </cdr:nvSpPr>
      <cdr:spPr>
        <a:xfrm xmlns:a="http://schemas.openxmlformats.org/drawingml/2006/main">
          <a:off x="0" y="4038600"/>
          <a:ext cx="1492874"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endParaRPr lang="en-GB" sz="1000" b="1" dirty="0">
            <a:latin typeface="Times New Roman" pitchFamily="18" charset="0"/>
            <a:cs typeface="Times New Roman"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0.23564</cdr:x>
      <cdr:y>0.68631</cdr:y>
    </cdr:from>
    <cdr:to>
      <cdr:x>0.34604</cdr:x>
      <cdr:y>0.76507</cdr:y>
    </cdr:to>
    <cdr:sp macro="" textlink="">
      <cdr:nvSpPr>
        <cdr:cNvPr id="3" name="Rectangle 2">
          <a:extLst xmlns:a="http://schemas.openxmlformats.org/drawingml/2006/main">
            <a:ext uri="{FF2B5EF4-FFF2-40B4-BE49-F238E27FC236}">
              <a16:creationId xmlns:a16="http://schemas.microsoft.com/office/drawing/2014/main" id="{B6EA1636-78B7-4E90-825E-CCE106546242}"/>
            </a:ext>
          </a:extLst>
        </cdr:cNvPr>
        <cdr:cNvSpPr/>
      </cdr:nvSpPr>
      <cdr:spPr>
        <a:xfrm xmlns:a="http://schemas.openxmlformats.org/drawingml/2006/main">
          <a:off x="1308652" y="2910674"/>
          <a:ext cx="613075" cy="334052"/>
        </a:xfrm>
        <a:prstGeom xmlns:a="http://schemas.openxmlformats.org/drawingml/2006/main" prst="rect">
          <a:avLst/>
        </a:prstGeom>
        <a:ln xmlns:a="http://schemas.openxmlformats.org/drawingml/2006/main">
          <a:noFill/>
        </a:ln>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r>
            <a:rPr lang="en-US" sz="1600" dirty="0">
              <a:solidFill>
                <a:schemeClr val="tx1"/>
              </a:solidFill>
            </a:rPr>
            <a:t>503</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275" cy="49844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862" y="0"/>
            <a:ext cx="2946275" cy="498446"/>
          </a:xfrm>
          <a:prstGeom prst="rect">
            <a:avLst/>
          </a:prstGeom>
        </p:spPr>
        <p:txBody>
          <a:bodyPr vert="horz" lIns="91440" tIns="45720" rIns="91440" bIns="45720" rtlCol="0"/>
          <a:lstStyle>
            <a:lvl1pPr algn="r">
              <a:defRPr sz="1200"/>
            </a:lvl1pPr>
          </a:lstStyle>
          <a:p>
            <a:fld id="{7B7185B0-3E62-4367-951B-D0AE9B69744B}" type="datetimeFigureOut">
              <a:rPr lang="en-US" smtClean="0"/>
              <a:t>1/4/2023</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383" y="4777620"/>
            <a:ext cx="5436909" cy="390957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9780"/>
            <a:ext cx="2946275" cy="49844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862" y="9429780"/>
            <a:ext cx="2946275" cy="498446"/>
          </a:xfrm>
          <a:prstGeom prst="rect">
            <a:avLst/>
          </a:prstGeom>
        </p:spPr>
        <p:txBody>
          <a:bodyPr vert="horz" lIns="91440" tIns="45720" rIns="91440" bIns="45720" rtlCol="0" anchor="b"/>
          <a:lstStyle>
            <a:lvl1pPr algn="r">
              <a:defRPr sz="1200"/>
            </a:lvl1pPr>
          </a:lstStyle>
          <a:p>
            <a:fld id="{B243313B-4C81-4C30-BEC4-858FAFEC905F}" type="slidenum">
              <a:rPr lang="en-US" smtClean="0"/>
              <a:t>‹#›</a:t>
            </a:fld>
            <a:endParaRPr lang="en-US"/>
          </a:p>
        </p:txBody>
      </p:sp>
    </p:spTree>
    <p:extLst>
      <p:ext uri="{BB962C8B-B14F-4D97-AF65-F5344CB8AC3E}">
        <p14:creationId xmlns:p14="http://schemas.microsoft.com/office/powerpoint/2010/main" val="332381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C98A5-5E47-D317-B4AD-BCFF5EC0EF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E3739E-2117-AC14-398E-A27B663E82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39733A-A05C-8914-A9DA-5C3A6328A5E4}"/>
              </a:ext>
            </a:extLst>
          </p:cNvPr>
          <p:cNvSpPr>
            <a:spLocks noGrp="1"/>
          </p:cNvSpPr>
          <p:nvPr>
            <p:ph type="dt" sz="half" idx="10"/>
          </p:nvPr>
        </p:nvSpPr>
        <p:spPr/>
        <p:txBody>
          <a:bodyPr/>
          <a:lstStyle/>
          <a:p>
            <a:fld id="{F0C5C19D-8FAF-4AFE-A91D-616F22B0CF97}" type="datetime1">
              <a:rPr lang="en-US" smtClean="0"/>
              <a:t>1/4/2023</a:t>
            </a:fld>
            <a:endParaRPr lang="en-US"/>
          </a:p>
        </p:txBody>
      </p:sp>
      <p:sp>
        <p:nvSpPr>
          <p:cNvPr id="5" name="Footer Placeholder 4">
            <a:extLst>
              <a:ext uri="{FF2B5EF4-FFF2-40B4-BE49-F238E27FC236}">
                <a16:creationId xmlns:a16="http://schemas.microsoft.com/office/drawing/2014/main" id="{21B37357-4D07-C223-2111-DD3B273FE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F33C9D-434C-270C-8A9C-075A352F5BD0}"/>
              </a:ext>
            </a:extLst>
          </p:cNvPr>
          <p:cNvSpPr>
            <a:spLocks noGrp="1"/>
          </p:cNvSpPr>
          <p:nvPr>
            <p:ph type="sldNum" sz="quarter" idx="12"/>
          </p:nvPr>
        </p:nvSpPr>
        <p:spPr/>
        <p:txBody>
          <a:bodyPr/>
          <a:lstStyle/>
          <a:p>
            <a:fld id="{B380B764-755D-456F-8D40-BF150A21D721}" type="slidenum">
              <a:rPr lang="en-US" smtClean="0"/>
              <a:t>‹#›</a:t>
            </a:fld>
            <a:endParaRPr lang="en-US"/>
          </a:p>
        </p:txBody>
      </p:sp>
    </p:spTree>
    <p:extLst>
      <p:ext uri="{BB962C8B-B14F-4D97-AF65-F5344CB8AC3E}">
        <p14:creationId xmlns:p14="http://schemas.microsoft.com/office/powerpoint/2010/main" val="2076640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6C9C1-1EE4-F3EC-5292-B0398AF59E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B53780-7175-6922-E104-A62AD33A6C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0BE4C9-DDB3-7189-D872-1657A5834082}"/>
              </a:ext>
            </a:extLst>
          </p:cNvPr>
          <p:cNvSpPr>
            <a:spLocks noGrp="1"/>
          </p:cNvSpPr>
          <p:nvPr>
            <p:ph type="dt" sz="half" idx="10"/>
          </p:nvPr>
        </p:nvSpPr>
        <p:spPr/>
        <p:txBody>
          <a:bodyPr/>
          <a:lstStyle/>
          <a:p>
            <a:fld id="{B1494593-4409-45B8-99FE-E19F183A35F8}" type="datetime1">
              <a:rPr lang="en-US" smtClean="0"/>
              <a:t>1/4/2023</a:t>
            </a:fld>
            <a:endParaRPr lang="en-US"/>
          </a:p>
        </p:txBody>
      </p:sp>
      <p:sp>
        <p:nvSpPr>
          <p:cNvPr id="5" name="Footer Placeholder 4">
            <a:extLst>
              <a:ext uri="{FF2B5EF4-FFF2-40B4-BE49-F238E27FC236}">
                <a16:creationId xmlns:a16="http://schemas.microsoft.com/office/drawing/2014/main" id="{AD325051-3DAE-31D1-799F-B5CFA167EE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B1192-8D7B-6A2B-A2B2-53DE466728CD}"/>
              </a:ext>
            </a:extLst>
          </p:cNvPr>
          <p:cNvSpPr>
            <a:spLocks noGrp="1"/>
          </p:cNvSpPr>
          <p:nvPr>
            <p:ph type="sldNum" sz="quarter" idx="12"/>
          </p:nvPr>
        </p:nvSpPr>
        <p:spPr/>
        <p:txBody>
          <a:bodyPr/>
          <a:lstStyle/>
          <a:p>
            <a:fld id="{B380B764-755D-456F-8D40-BF150A21D721}" type="slidenum">
              <a:rPr lang="en-US" smtClean="0"/>
              <a:t>‹#›</a:t>
            </a:fld>
            <a:endParaRPr lang="en-US"/>
          </a:p>
        </p:txBody>
      </p:sp>
    </p:spTree>
    <p:extLst>
      <p:ext uri="{BB962C8B-B14F-4D97-AF65-F5344CB8AC3E}">
        <p14:creationId xmlns:p14="http://schemas.microsoft.com/office/powerpoint/2010/main" val="330388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D4052-E73A-D779-6419-5B8F3CA2BC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EEA03F-5804-BE99-028C-A901AAFEC9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41E699-BCA5-E4FF-6C7F-18F9304472FF}"/>
              </a:ext>
            </a:extLst>
          </p:cNvPr>
          <p:cNvSpPr>
            <a:spLocks noGrp="1"/>
          </p:cNvSpPr>
          <p:nvPr>
            <p:ph type="dt" sz="half" idx="10"/>
          </p:nvPr>
        </p:nvSpPr>
        <p:spPr/>
        <p:txBody>
          <a:bodyPr/>
          <a:lstStyle/>
          <a:p>
            <a:fld id="{1C0A77EE-02D2-41E8-BC22-2EE0C986CBC3}" type="datetime1">
              <a:rPr lang="en-US" smtClean="0"/>
              <a:t>1/4/2023</a:t>
            </a:fld>
            <a:endParaRPr lang="en-US"/>
          </a:p>
        </p:txBody>
      </p:sp>
      <p:sp>
        <p:nvSpPr>
          <p:cNvPr id="5" name="Footer Placeholder 4">
            <a:extLst>
              <a:ext uri="{FF2B5EF4-FFF2-40B4-BE49-F238E27FC236}">
                <a16:creationId xmlns:a16="http://schemas.microsoft.com/office/drawing/2014/main" id="{9BA3481D-26A3-E415-60A9-CCD56715B6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02632D-D968-FA9F-2DD4-46C66F36F382}"/>
              </a:ext>
            </a:extLst>
          </p:cNvPr>
          <p:cNvSpPr>
            <a:spLocks noGrp="1"/>
          </p:cNvSpPr>
          <p:nvPr>
            <p:ph type="sldNum" sz="quarter" idx="12"/>
          </p:nvPr>
        </p:nvSpPr>
        <p:spPr/>
        <p:txBody>
          <a:bodyPr/>
          <a:lstStyle/>
          <a:p>
            <a:fld id="{B380B764-755D-456F-8D40-BF150A21D721}" type="slidenum">
              <a:rPr lang="en-US" smtClean="0"/>
              <a:t>‹#›</a:t>
            </a:fld>
            <a:endParaRPr lang="en-US"/>
          </a:p>
        </p:txBody>
      </p:sp>
    </p:spTree>
    <p:extLst>
      <p:ext uri="{BB962C8B-B14F-4D97-AF65-F5344CB8AC3E}">
        <p14:creationId xmlns:p14="http://schemas.microsoft.com/office/powerpoint/2010/main" val="173341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DCDEE-CC6A-F67C-37EF-DD0582D874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D970B-F261-E3E9-6F02-D98C8F3026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BFA758-20BE-F4EA-CB73-ACD9D1BF0C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F4CA07-0B11-8503-97B1-9DAE6E1A6EB3}"/>
              </a:ext>
            </a:extLst>
          </p:cNvPr>
          <p:cNvSpPr>
            <a:spLocks noGrp="1"/>
          </p:cNvSpPr>
          <p:nvPr>
            <p:ph type="dt" sz="half" idx="10"/>
          </p:nvPr>
        </p:nvSpPr>
        <p:spPr/>
        <p:txBody>
          <a:bodyPr/>
          <a:lstStyle/>
          <a:p>
            <a:fld id="{BDB28AB9-EFB7-4D24-9818-05E56A797018}" type="datetime1">
              <a:rPr lang="en-US" smtClean="0"/>
              <a:t>1/4/2023</a:t>
            </a:fld>
            <a:endParaRPr lang="en-US"/>
          </a:p>
        </p:txBody>
      </p:sp>
      <p:sp>
        <p:nvSpPr>
          <p:cNvPr id="6" name="Footer Placeholder 5">
            <a:extLst>
              <a:ext uri="{FF2B5EF4-FFF2-40B4-BE49-F238E27FC236}">
                <a16:creationId xmlns:a16="http://schemas.microsoft.com/office/drawing/2014/main" id="{C4845991-03B5-CFD1-9AEB-CE9CE4ED48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E82642-DEED-31F9-28D3-7759BF2041B1}"/>
              </a:ext>
            </a:extLst>
          </p:cNvPr>
          <p:cNvSpPr>
            <a:spLocks noGrp="1"/>
          </p:cNvSpPr>
          <p:nvPr>
            <p:ph type="sldNum" sz="quarter" idx="12"/>
          </p:nvPr>
        </p:nvSpPr>
        <p:spPr/>
        <p:txBody>
          <a:bodyPr/>
          <a:lstStyle/>
          <a:p>
            <a:fld id="{B380B764-755D-456F-8D40-BF150A21D721}" type="slidenum">
              <a:rPr lang="en-US" smtClean="0"/>
              <a:t>‹#›</a:t>
            </a:fld>
            <a:endParaRPr lang="en-US"/>
          </a:p>
        </p:txBody>
      </p:sp>
    </p:spTree>
    <p:extLst>
      <p:ext uri="{BB962C8B-B14F-4D97-AF65-F5344CB8AC3E}">
        <p14:creationId xmlns:p14="http://schemas.microsoft.com/office/powerpoint/2010/main" val="3814205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B292E-5554-8018-63FC-96DDFF6809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2D974C-F8CB-7B1D-E219-5B00968A63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49B838-3787-C6B2-CF37-3B36B00220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E6BAFB-9A3D-2349-C5A2-F64F56F1C2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E3E263-BE79-EBB6-56E9-6A4EEAC3CE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BEEDAF-A050-F043-3B27-247F06110BEF}"/>
              </a:ext>
            </a:extLst>
          </p:cNvPr>
          <p:cNvSpPr>
            <a:spLocks noGrp="1"/>
          </p:cNvSpPr>
          <p:nvPr>
            <p:ph type="dt" sz="half" idx="10"/>
          </p:nvPr>
        </p:nvSpPr>
        <p:spPr/>
        <p:txBody>
          <a:bodyPr/>
          <a:lstStyle/>
          <a:p>
            <a:fld id="{4CD1BCE1-427C-4B5B-94FE-DB84629C831E}" type="datetime1">
              <a:rPr lang="en-US" smtClean="0"/>
              <a:t>1/4/2023</a:t>
            </a:fld>
            <a:endParaRPr lang="en-US"/>
          </a:p>
        </p:txBody>
      </p:sp>
      <p:sp>
        <p:nvSpPr>
          <p:cNvPr id="8" name="Footer Placeholder 7">
            <a:extLst>
              <a:ext uri="{FF2B5EF4-FFF2-40B4-BE49-F238E27FC236}">
                <a16:creationId xmlns:a16="http://schemas.microsoft.com/office/drawing/2014/main" id="{4FAEEABF-C495-A390-FC2A-F00F4194C7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9CB3C6-975B-34AB-4630-EA10B8F46A31}"/>
              </a:ext>
            </a:extLst>
          </p:cNvPr>
          <p:cNvSpPr>
            <a:spLocks noGrp="1"/>
          </p:cNvSpPr>
          <p:nvPr>
            <p:ph type="sldNum" sz="quarter" idx="12"/>
          </p:nvPr>
        </p:nvSpPr>
        <p:spPr/>
        <p:txBody>
          <a:bodyPr/>
          <a:lstStyle/>
          <a:p>
            <a:fld id="{B380B764-755D-456F-8D40-BF150A21D721}" type="slidenum">
              <a:rPr lang="en-US" smtClean="0"/>
              <a:t>‹#›</a:t>
            </a:fld>
            <a:endParaRPr lang="en-US"/>
          </a:p>
        </p:txBody>
      </p:sp>
    </p:spTree>
    <p:extLst>
      <p:ext uri="{BB962C8B-B14F-4D97-AF65-F5344CB8AC3E}">
        <p14:creationId xmlns:p14="http://schemas.microsoft.com/office/powerpoint/2010/main" val="3784244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7EDCC-D628-3797-75E0-937D55A541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932D4D-9226-E3B5-8D7B-550E4D578391}"/>
              </a:ext>
            </a:extLst>
          </p:cNvPr>
          <p:cNvSpPr>
            <a:spLocks noGrp="1"/>
          </p:cNvSpPr>
          <p:nvPr>
            <p:ph type="dt" sz="half" idx="10"/>
          </p:nvPr>
        </p:nvSpPr>
        <p:spPr/>
        <p:txBody>
          <a:bodyPr/>
          <a:lstStyle/>
          <a:p>
            <a:fld id="{9176D5C3-4FF0-4F74-89A3-BE0EDCD6E6D1}" type="datetime1">
              <a:rPr lang="en-US" smtClean="0"/>
              <a:t>1/4/2023</a:t>
            </a:fld>
            <a:endParaRPr lang="en-US"/>
          </a:p>
        </p:txBody>
      </p:sp>
      <p:sp>
        <p:nvSpPr>
          <p:cNvPr id="4" name="Footer Placeholder 3">
            <a:extLst>
              <a:ext uri="{FF2B5EF4-FFF2-40B4-BE49-F238E27FC236}">
                <a16:creationId xmlns:a16="http://schemas.microsoft.com/office/drawing/2014/main" id="{176F56B9-690D-ED02-BEBF-13256843CB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EB4447-F8FE-A146-652A-A520E5215E0B}"/>
              </a:ext>
            </a:extLst>
          </p:cNvPr>
          <p:cNvSpPr>
            <a:spLocks noGrp="1"/>
          </p:cNvSpPr>
          <p:nvPr>
            <p:ph type="sldNum" sz="quarter" idx="12"/>
          </p:nvPr>
        </p:nvSpPr>
        <p:spPr/>
        <p:txBody>
          <a:bodyPr/>
          <a:lstStyle/>
          <a:p>
            <a:fld id="{B380B764-755D-456F-8D40-BF150A21D721}" type="slidenum">
              <a:rPr lang="en-US" smtClean="0"/>
              <a:t>‹#›</a:t>
            </a:fld>
            <a:endParaRPr lang="en-US"/>
          </a:p>
        </p:txBody>
      </p:sp>
    </p:spTree>
    <p:extLst>
      <p:ext uri="{BB962C8B-B14F-4D97-AF65-F5344CB8AC3E}">
        <p14:creationId xmlns:p14="http://schemas.microsoft.com/office/powerpoint/2010/main" val="3714262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093383-F28E-6B68-43B4-AAD79771CF19}"/>
              </a:ext>
            </a:extLst>
          </p:cNvPr>
          <p:cNvSpPr>
            <a:spLocks noGrp="1"/>
          </p:cNvSpPr>
          <p:nvPr>
            <p:ph type="dt" sz="half" idx="10"/>
          </p:nvPr>
        </p:nvSpPr>
        <p:spPr/>
        <p:txBody>
          <a:bodyPr/>
          <a:lstStyle/>
          <a:p>
            <a:fld id="{BAB3FF5C-9A82-4909-8B81-7832D182306E}" type="datetime1">
              <a:rPr lang="en-US" smtClean="0"/>
              <a:t>1/4/2023</a:t>
            </a:fld>
            <a:endParaRPr lang="en-US"/>
          </a:p>
        </p:txBody>
      </p:sp>
      <p:sp>
        <p:nvSpPr>
          <p:cNvPr id="3" name="Footer Placeholder 2">
            <a:extLst>
              <a:ext uri="{FF2B5EF4-FFF2-40B4-BE49-F238E27FC236}">
                <a16:creationId xmlns:a16="http://schemas.microsoft.com/office/drawing/2014/main" id="{B8C3719A-F05E-CD42-447D-933F2A2250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160FEB-9C6E-C851-B5C3-AAF8DA9A4A33}"/>
              </a:ext>
            </a:extLst>
          </p:cNvPr>
          <p:cNvSpPr>
            <a:spLocks noGrp="1"/>
          </p:cNvSpPr>
          <p:nvPr>
            <p:ph type="sldNum" sz="quarter" idx="12"/>
          </p:nvPr>
        </p:nvSpPr>
        <p:spPr/>
        <p:txBody>
          <a:bodyPr/>
          <a:lstStyle/>
          <a:p>
            <a:fld id="{B380B764-755D-456F-8D40-BF150A21D721}" type="slidenum">
              <a:rPr lang="en-US" smtClean="0"/>
              <a:t>‹#›</a:t>
            </a:fld>
            <a:endParaRPr lang="en-US"/>
          </a:p>
        </p:txBody>
      </p:sp>
    </p:spTree>
    <p:extLst>
      <p:ext uri="{BB962C8B-B14F-4D97-AF65-F5344CB8AC3E}">
        <p14:creationId xmlns:p14="http://schemas.microsoft.com/office/powerpoint/2010/main" val="446843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6A46-A51C-E82E-6F18-AEEDEEDA00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88CF47-84CA-14E2-3E85-C3102041AD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A0F37C-67F9-0A36-E647-99B8C58CFB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05A726-4779-1B2E-E3C4-CB40B5B9BED2}"/>
              </a:ext>
            </a:extLst>
          </p:cNvPr>
          <p:cNvSpPr>
            <a:spLocks noGrp="1"/>
          </p:cNvSpPr>
          <p:nvPr>
            <p:ph type="dt" sz="half" idx="10"/>
          </p:nvPr>
        </p:nvSpPr>
        <p:spPr/>
        <p:txBody>
          <a:bodyPr/>
          <a:lstStyle/>
          <a:p>
            <a:fld id="{716A004D-B0C3-4214-871B-328FA0DE64C4}" type="datetime1">
              <a:rPr lang="en-US" smtClean="0"/>
              <a:t>1/4/2023</a:t>
            </a:fld>
            <a:endParaRPr lang="en-US"/>
          </a:p>
        </p:txBody>
      </p:sp>
      <p:sp>
        <p:nvSpPr>
          <p:cNvPr id="6" name="Footer Placeholder 5">
            <a:extLst>
              <a:ext uri="{FF2B5EF4-FFF2-40B4-BE49-F238E27FC236}">
                <a16:creationId xmlns:a16="http://schemas.microsoft.com/office/drawing/2014/main" id="{DCEA6F66-E508-87B0-2DF5-8C7173FDDC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A6C597-902A-E7AE-355D-BB794277BA85}"/>
              </a:ext>
            </a:extLst>
          </p:cNvPr>
          <p:cNvSpPr>
            <a:spLocks noGrp="1"/>
          </p:cNvSpPr>
          <p:nvPr>
            <p:ph type="sldNum" sz="quarter" idx="12"/>
          </p:nvPr>
        </p:nvSpPr>
        <p:spPr/>
        <p:txBody>
          <a:bodyPr/>
          <a:lstStyle/>
          <a:p>
            <a:fld id="{B380B764-755D-456F-8D40-BF150A21D721}" type="slidenum">
              <a:rPr lang="en-US" smtClean="0"/>
              <a:t>‹#›</a:t>
            </a:fld>
            <a:endParaRPr lang="en-US"/>
          </a:p>
        </p:txBody>
      </p:sp>
    </p:spTree>
    <p:extLst>
      <p:ext uri="{BB962C8B-B14F-4D97-AF65-F5344CB8AC3E}">
        <p14:creationId xmlns:p14="http://schemas.microsoft.com/office/powerpoint/2010/main" val="3161923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95ED4-9BF0-CCC8-F860-462B0372B0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811289-1882-D35F-204D-80467C237D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B9D50E-249F-7D6A-000F-4733E4491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3A4D02-E017-510E-BA91-CDE93673E7EB}"/>
              </a:ext>
            </a:extLst>
          </p:cNvPr>
          <p:cNvSpPr>
            <a:spLocks noGrp="1"/>
          </p:cNvSpPr>
          <p:nvPr>
            <p:ph type="dt" sz="half" idx="10"/>
          </p:nvPr>
        </p:nvSpPr>
        <p:spPr/>
        <p:txBody>
          <a:bodyPr/>
          <a:lstStyle/>
          <a:p>
            <a:fld id="{CBACE4B2-68A3-4E07-8D28-20BCC2FA707C}" type="datetime1">
              <a:rPr lang="en-US" smtClean="0"/>
              <a:t>1/4/2023</a:t>
            </a:fld>
            <a:endParaRPr lang="en-US"/>
          </a:p>
        </p:txBody>
      </p:sp>
      <p:sp>
        <p:nvSpPr>
          <p:cNvPr id="6" name="Footer Placeholder 5">
            <a:extLst>
              <a:ext uri="{FF2B5EF4-FFF2-40B4-BE49-F238E27FC236}">
                <a16:creationId xmlns:a16="http://schemas.microsoft.com/office/drawing/2014/main" id="{930996EC-EDA1-985C-C9C9-EE903F6D15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FA2EEF-C148-968E-8B47-E282CEB0031C}"/>
              </a:ext>
            </a:extLst>
          </p:cNvPr>
          <p:cNvSpPr>
            <a:spLocks noGrp="1"/>
          </p:cNvSpPr>
          <p:nvPr>
            <p:ph type="sldNum" sz="quarter" idx="12"/>
          </p:nvPr>
        </p:nvSpPr>
        <p:spPr/>
        <p:txBody>
          <a:bodyPr/>
          <a:lstStyle/>
          <a:p>
            <a:fld id="{B380B764-755D-456F-8D40-BF150A21D721}" type="slidenum">
              <a:rPr lang="en-US" smtClean="0"/>
              <a:t>‹#›</a:t>
            </a:fld>
            <a:endParaRPr lang="en-US"/>
          </a:p>
        </p:txBody>
      </p:sp>
    </p:spTree>
    <p:extLst>
      <p:ext uri="{BB962C8B-B14F-4D97-AF65-F5344CB8AC3E}">
        <p14:creationId xmlns:p14="http://schemas.microsoft.com/office/powerpoint/2010/main" val="429567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8E4EA-22A4-74C7-D798-54EAF3627E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991EED-1EB5-648E-24BD-8B6B89B3AC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3F6942-17B9-8601-6A17-0E9DB5342285}"/>
              </a:ext>
            </a:extLst>
          </p:cNvPr>
          <p:cNvSpPr>
            <a:spLocks noGrp="1"/>
          </p:cNvSpPr>
          <p:nvPr>
            <p:ph type="dt" sz="half" idx="10"/>
          </p:nvPr>
        </p:nvSpPr>
        <p:spPr/>
        <p:txBody>
          <a:bodyPr/>
          <a:lstStyle/>
          <a:p>
            <a:fld id="{9551E603-94FF-4ED3-B5F2-C98DF828F150}" type="datetime1">
              <a:rPr lang="en-US" smtClean="0"/>
              <a:t>1/4/2023</a:t>
            </a:fld>
            <a:endParaRPr lang="en-US"/>
          </a:p>
        </p:txBody>
      </p:sp>
      <p:sp>
        <p:nvSpPr>
          <p:cNvPr id="5" name="Footer Placeholder 4">
            <a:extLst>
              <a:ext uri="{FF2B5EF4-FFF2-40B4-BE49-F238E27FC236}">
                <a16:creationId xmlns:a16="http://schemas.microsoft.com/office/drawing/2014/main" id="{43E321E7-8AE9-AAF8-C5FB-E2C483111C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590B0E-7D2C-FDA4-12E5-AEB5396B535F}"/>
              </a:ext>
            </a:extLst>
          </p:cNvPr>
          <p:cNvSpPr>
            <a:spLocks noGrp="1"/>
          </p:cNvSpPr>
          <p:nvPr>
            <p:ph type="sldNum" sz="quarter" idx="12"/>
          </p:nvPr>
        </p:nvSpPr>
        <p:spPr/>
        <p:txBody>
          <a:bodyPr/>
          <a:lstStyle/>
          <a:p>
            <a:fld id="{B380B764-755D-456F-8D40-BF150A21D721}" type="slidenum">
              <a:rPr lang="en-US" smtClean="0"/>
              <a:t>‹#›</a:t>
            </a:fld>
            <a:endParaRPr lang="en-US"/>
          </a:p>
        </p:txBody>
      </p:sp>
    </p:spTree>
    <p:extLst>
      <p:ext uri="{BB962C8B-B14F-4D97-AF65-F5344CB8AC3E}">
        <p14:creationId xmlns:p14="http://schemas.microsoft.com/office/powerpoint/2010/main" val="333512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489B36-8765-EFD0-12C5-A169F0479B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D936B3-BD93-B3D1-E847-CE362C7D5DA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CF0AD1-7C74-7638-C2D1-1A97A63C705D}"/>
              </a:ext>
            </a:extLst>
          </p:cNvPr>
          <p:cNvSpPr>
            <a:spLocks noGrp="1"/>
          </p:cNvSpPr>
          <p:nvPr>
            <p:ph type="dt" sz="half" idx="10"/>
          </p:nvPr>
        </p:nvSpPr>
        <p:spPr/>
        <p:txBody>
          <a:bodyPr/>
          <a:lstStyle/>
          <a:p>
            <a:fld id="{6CF14E5E-D860-4687-B9E6-F662A993B08B}" type="datetime1">
              <a:rPr lang="en-US" smtClean="0"/>
              <a:t>1/4/2023</a:t>
            </a:fld>
            <a:endParaRPr lang="en-US"/>
          </a:p>
        </p:txBody>
      </p:sp>
      <p:sp>
        <p:nvSpPr>
          <p:cNvPr id="5" name="Footer Placeholder 4">
            <a:extLst>
              <a:ext uri="{FF2B5EF4-FFF2-40B4-BE49-F238E27FC236}">
                <a16:creationId xmlns:a16="http://schemas.microsoft.com/office/drawing/2014/main" id="{FF1F4573-A0DA-098B-F4E0-3EBAD9AD88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AC5900-CF2A-748E-DDBB-C67521BCD233}"/>
              </a:ext>
            </a:extLst>
          </p:cNvPr>
          <p:cNvSpPr>
            <a:spLocks noGrp="1"/>
          </p:cNvSpPr>
          <p:nvPr>
            <p:ph type="sldNum" sz="quarter" idx="12"/>
          </p:nvPr>
        </p:nvSpPr>
        <p:spPr/>
        <p:txBody>
          <a:bodyPr/>
          <a:lstStyle/>
          <a:p>
            <a:fld id="{B380B764-755D-456F-8D40-BF150A21D721}" type="slidenum">
              <a:rPr lang="en-US" smtClean="0"/>
              <a:t>‹#›</a:t>
            </a:fld>
            <a:endParaRPr lang="en-US"/>
          </a:p>
        </p:txBody>
      </p:sp>
    </p:spTree>
    <p:extLst>
      <p:ext uri="{BB962C8B-B14F-4D97-AF65-F5344CB8AC3E}">
        <p14:creationId xmlns:p14="http://schemas.microsoft.com/office/powerpoint/2010/main" val="2404770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914400" y="1346948"/>
            <a:ext cx="10363200" cy="80683"/>
          </a:xfrm>
          <a:prstGeom prst="rect">
            <a:avLst/>
          </a:prstGeom>
          <a:blipFill dpi="0" rotWithShape="1">
            <a:blip r:embed="rId2" cstate="print">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14400" y="4282764"/>
            <a:ext cx="10363200" cy="80683"/>
          </a:xfrm>
          <a:prstGeom prst="rect">
            <a:avLst/>
          </a:prstGeom>
          <a:blipFill dpi="0" rotWithShape="1">
            <a:blip r:embed="rId2" cstate="print">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4400" y="1484779"/>
            <a:ext cx="10363200" cy="2743200"/>
          </a:xfrm>
          <a:prstGeom prst="rect">
            <a:avLst/>
          </a:prstGeom>
          <a:blipFill dpi="0" rotWithShape="1">
            <a:blip r:embed="rId2" cstate="print">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9646373" y="4107023"/>
            <a:ext cx="12192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1012444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C0F181-6BD9-4ACF-9560-BBFA4A3D3048}" type="datetime1">
              <a:rPr lang="en-US" smtClean="0">
                <a:solidFill>
                  <a:prstClr val="black">
                    <a:tint val="75000"/>
                  </a:prstClr>
                </a:solidFill>
              </a:rPr>
              <a:t>1/4/2023</a:t>
            </a:fld>
            <a:endParaRPr lang="en-US" dirty="0">
              <a:solidFill>
                <a:prstClr val="black">
                  <a:tint val="75000"/>
                </a:prstClr>
              </a:solidFill>
            </a:endParaRPr>
          </a:p>
        </p:txBody>
      </p:sp>
      <p:sp>
        <p:nvSpPr>
          <p:cNvPr id="5" name="Footer Placeholder 4"/>
          <p:cNvSpPr>
            <a:spLocks noGrp="1"/>
          </p:cNvSpPr>
          <p:nvPr>
            <p:ph type="ftr" sz="quarter" idx="11"/>
          </p:nvPr>
        </p:nvSpPr>
        <p:spPr>
          <a:xfrm>
            <a:off x="1083740" y="6272786"/>
            <a:ext cx="6327648" cy="365125"/>
          </a:xfr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9659041" y="4227195"/>
            <a:ext cx="1193868" cy="640080"/>
          </a:xfrm>
        </p:spPr>
        <p:txBody>
          <a:bodyPr/>
          <a:lstStyle>
            <a:lvl1pPr>
              <a:defRPr sz="2800" b="1"/>
            </a:lvl1pPr>
          </a:lstStyle>
          <a:p>
            <a:fld id="{D9ACA927-5BF6-43E4-8ED7-EFC7DCB639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989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159A5B-D02B-447F-B2E3-6E959C7D7D88}" type="datetime1">
              <a:rPr lang="en-US" smtClean="0">
                <a:solidFill>
                  <a:prstClr val="black">
                    <a:tint val="75000"/>
                  </a:prstClr>
                </a:solidFill>
              </a:rPr>
              <a:t>1/4/2023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4" name="Rectangle 3">
            <a:extLst>
              <a:ext uri="{FF2B5EF4-FFF2-40B4-BE49-F238E27FC236}">
                <a16:creationId xmlns:a16="http://schemas.microsoft.com/office/drawing/2014/main" id="{12D3BAC6-6EE1-DA56-6766-69BE90BC10EE}"/>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5265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cstate="print">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2165773" y="5020056"/>
            <a:ext cx="905256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8" y="6272786"/>
            <a:ext cx="2644309" cy="365125"/>
          </a:xfrm>
        </p:spPr>
        <p:txBody>
          <a:bodyPr/>
          <a:lstStyle>
            <a:lvl1pPr>
              <a:defRPr>
                <a:solidFill>
                  <a:schemeClr val="accent1">
                    <a:lumMod val="50000"/>
                  </a:schemeClr>
                </a:solidFill>
              </a:defRPr>
            </a:lvl1pPr>
          </a:lstStyle>
          <a:p>
            <a:fld id="{B0834C3D-FF13-4294-B3C5-369715534BD6}" type="datetime1">
              <a:rPr lang="en-US" smtClean="0">
                <a:solidFill>
                  <a:prstClr val="black">
                    <a:tint val="75000"/>
                  </a:prstClr>
                </a:solidFill>
              </a:rPr>
              <a:t>1/4/2023</a:t>
            </a:fld>
            <a:endParaRPr lang="en-US" dirty="0">
              <a:solidFill>
                <a:prstClr val="black">
                  <a:tint val="75000"/>
                </a:prstClr>
              </a:solidFill>
            </a:endParaRPr>
          </a:p>
        </p:txBody>
      </p:sp>
      <p:sp>
        <p:nvSpPr>
          <p:cNvPr id="5" name="Footer Placeholder 4"/>
          <p:cNvSpPr>
            <a:spLocks noGrp="1"/>
          </p:cNvSpPr>
          <p:nvPr>
            <p:ph type="ftr" sz="quarter" idx="11"/>
          </p:nvPr>
        </p:nvSpPr>
        <p:spPr>
          <a:xfrm>
            <a:off x="2181465" y="6272785"/>
            <a:ext cx="6327648" cy="365125"/>
          </a:xfrm>
        </p:spPr>
        <p:txBody>
          <a:bodyPr/>
          <a:lstStyle>
            <a:lvl1pPr>
              <a:defRPr>
                <a:solidFill>
                  <a:schemeClr val="accent1">
                    <a:lumMod val="50000"/>
                  </a:schemeClr>
                </a:solidFill>
              </a:defRPr>
            </a:lvl1pPr>
          </a:lstStyle>
          <a:p>
            <a:endParaRPr lang="en-US" dirty="0">
              <a:solidFill>
                <a:prstClr val="black">
                  <a:tint val="75000"/>
                </a:prstClr>
              </a:solidFill>
            </a:endParaRPr>
          </a:p>
        </p:txBody>
      </p:sp>
      <p:grpSp>
        <p:nvGrpSpPr>
          <p:cNvPr id="8" name="Group 7"/>
          <p:cNvGrpSpPr>
            <a:grpSpLocks noChangeAspect="1"/>
          </p:cNvGrpSpPr>
          <p:nvPr/>
        </p:nvGrpSpPr>
        <p:grpSpPr>
          <a:xfrm>
            <a:off x="845149" y="2430623"/>
            <a:ext cx="12192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60600" y="2508607"/>
            <a:ext cx="1188299" cy="720332"/>
          </a:xfrm>
        </p:spPr>
        <p:txBody>
          <a:bodyPr/>
          <a:lstStyle>
            <a:lvl1pPr>
              <a:defRPr sz="2800"/>
            </a:lvl1pPr>
          </a:lstStyle>
          <a:p>
            <a:fld id="{D9ACA927-5BF6-43E4-8ED7-EFC7DCB6393C}" type="slidenum">
              <a:rPr lang="en-US" smtClean="0">
                <a:solidFill>
                  <a:prstClr val="black">
                    <a:tint val="75000"/>
                  </a:prstClr>
                </a:solidFill>
              </a:rPr>
              <a:pPr/>
              <a:t>‹#›</a:t>
            </a:fld>
            <a:endParaRPr lang="en-US" dirty="0">
              <a:solidFill>
                <a:prstClr val="black">
                  <a:tint val="75000"/>
                </a:prstClr>
              </a:solidFill>
            </a:endParaRPr>
          </a:p>
        </p:txBody>
      </p:sp>
      <p:sp>
        <p:nvSpPr>
          <p:cNvPr id="11" name="Rectangle 10">
            <a:extLst>
              <a:ext uri="{FF2B5EF4-FFF2-40B4-BE49-F238E27FC236}">
                <a16:creationId xmlns:a16="http://schemas.microsoft.com/office/drawing/2014/main" id="{FAF32798-267A-21CC-2CCF-9FEBF7897A8C}"/>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9376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4400"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89624"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F6A142-C324-4ED0-B93B-9C9CA68C493E}" type="datetime1">
              <a:rPr lang="en-US" smtClean="0">
                <a:solidFill>
                  <a:prstClr val="black">
                    <a:tint val="75000"/>
                  </a:prstClr>
                </a:solidFill>
              </a:rPr>
              <a:t>1/4/2023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9ACA927-5BF6-43E4-8ED7-EFC7DCB6393C}" type="slidenum">
              <a:rPr lang="en-US" smtClean="0">
                <a:solidFill>
                  <a:prstClr val="black">
                    <a:tint val="75000"/>
                  </a:prstClr>
                </a:solidFill>
              </a:rPr>
              <a:pPr/>
              <a:t>‹#›</a:t>
            </a:fld>
            <a:endParaRPr lang="en-US" dirty="0">
              <a:solidFill>
                <a:prstClr val="black">
                  <a:tint val="75000"/>
                </a:prstClr>
              </a:solidFill>
            </a:endParaRPr>
          </a:p>
        </p:txBody>
      </p:sp>
      <p:sp>
        <p:nvSpPr>
          <p:cNvPr id="8" name="Rectangle 7">
            <a:extLst>
              <a:ext uri="{FF2B5EF4-FFF2-40B4-BE49-F238E27FC236}">
                <a16:creationId xmlns:a16="http://schemas.microsoft.com/office/drawing/2014/main" id="{B66FF8B4-FA3A-7112-C3B9-9646BC012A01}"/>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22802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14400"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27724"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27724"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5FE310-46D8-4D71-B74D-C563DEFDF976}" type="datetime1">
              <a:rPr lang="en-US" smtClean="0">
                <a:solidFill>
                  <a:prstClr val="black">
                    <a:tint val="75000"/>
                  </a:prstClr>
                </a:solidFill>
              </a:rPr>
              <a:t>1/4/2023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9ACA927-5BF6-43E4-8ED7-EFC7DCB6393C}" type="slidenum">
              <a:rPr lang="en-US" smtClean="0">
                <a:solidFill>
                  <a:prstClr val="black">
                    <a:tint val="75000"/>
                  </a:prstClr>
                </a:solidFill>
              </a:rPr>
              <a:pPr/>
              <a:t>‹#›</a:t>
            </a:fld>
            <a:endParaRPr lang="en-US" dirty="0">
              <a:solidFill>
                <a:prstClr val="black">
                  <a:tint val="75000"/>
                </a:prstClr>
              </a:solidFill>
            </a:endParaRPr>
          </a:p>
        </p:txBody>
      </p:sp>
      <p:sp>
        <p:nvSpPr>
          <p:cNvPr id="2" name="Rectangle 1">
            <a:extLst>
              <a:ext uri="{FF2B5EF4-FFF2-40B4-BE49-F238E27FC236}">
                <a16:creationId xmlns:a16="http://schemas.microsoft.com/office/drawing/2014/main" id="{DBD9F106-AACF-1C5F-9A6B-72FCBD9420E0}"/>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7444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4CDAC0AB-A289-4094-8626-8D502162BD81}" type="datetime1">
              <a:rPr lang="en-US" smtClean="0">
                <a:solidFill>
                  <a:prstClr val="black">
                    <a:tint val="75000"/>
                  </a:prstClr>
                </a:solidFill>
              </a:rPr>
              <a:t>1/4/2023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9ACA927-5BF6-43E4-8ED7-EFC7DCB6393C}" type="slidenum">
              <a:rPr lang="en-US" smtClean="0">
                <a:solidFill>
                  <a:prstClr val="black">
                    <a:tint val="75000"/>
                  </a:prstClr>
                </a:solidFill>
              </a:rPr>
              <a:pPr/>
              <a:t>‹#›</a:t>
            </a:fld>
            <a:endParaRPr lang="en-US" dirty="0">
              <a:solidFill>
                <a:prstClr val="black">
                  <a:tint val="75000"/>
                </a:prstClr>
              </a:solidFill>
            </a:endParaRPr>
          </a:p>
        </p:txBody>
      </p:sp>
      <p:sp>
        <p:nvSpPr>
          <p:cNvPr id="2" name="Rectangle 1">
            <a:extLst>
              <a:ext uri="{FF2B5EF4-FFF2-40B4-BE49-F238E27FC236}">
                <a16:creationId xmlns:a16="http://schemas.microsoft.com/office/drawing/2014/main" id="{452D21F7-A7B8-9032-B7C7-D9881D3647CF}"/>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4260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6BC959-4E47-4A1F-9217-05B8738D9194}" type="datetime1">
              <a:rPr lang="en-US" smtClean="0">
                <a:solidFill>
                  <a:prstClr val="black">
                    <a:tint val="75000"/>
                  </a:prstClr>
                </a:solidFill>
              </a:rPr>
              <a:t>1/4/2023</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Rectangle 3">
            <a:extLst>
              <a:ext uri="{FF2B5EF4-FFF2-40B4-BE49-F238E27FC236}">
                <a16:creationId xmlns:a16="http://schemas.microsoft.com/office/drawing/2014/main" id="{A80E2248-84EE-97FA-EB04-5E807C1E770E}"/>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2841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1" y="2"/>
            <a:ext cx="3888259" cy="6857999"/>
          </a:xfrm>
          <a:prstGeom prst="rect">
            <a:avLst/>
          </a:prstGeom>
          <a:blipFill dpi="0" rotWithShape="1">
            <a:blip r:embed="rId2" cstate="print">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11363552" y="6255258"/>
            <a:ext cx="524256"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2B80C414-1F3D-43C2-BC12-AAA47BE5393F}" type="datetime1">
              <a:rPr lang="en-US" smtClean="0">
                <a:solidFill>
                  <a:prstClr val="black">
                    <a:tint val="75000"/>
                  </a:prstClr>
                </a:solidFill>
              </a:rPr>
              <a:t>1/4/2023</a:t>
            </a:fld>
            <a:endParaRPr lang="en-US" dirty="0">
              <a:solidFill>
                <a:prstClr val="black">
                  <a:tint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tint val="75000"/>
                </a:prstClr>
              </a:solidFill>
            </a:endParaRPr>
          </a:p>
        </p:txBody>
      </p:sp>
      <p:sp>
        <p:nvSpPr>
          <p:cNvPr id="11" name="Slide Number Placeholder 10"/>
          <p:cNvSpPr>
            <a:spLocks noGrp="1"/>
          </p:cNvSpPr>
          <p:nvPr>
            <p:ph type="sldNum" sz="quarter" idx="12"/>
          </p:nvPr>
        </p:nvSpPr>
        <p:spPr/>
        <p:txBody>
          <a:bodyPr/>
          <a:lstStyle/>
          <a:p>
            <a:fld id="{D9ACA927-5BF6-43E4-8ED7-EFC7DCB6393C}" type="slidenum">
              <a:rPr lang="en-US" smtClean="0">
                <a:solidFill>
                  <a:prstClr val="black">
                    <a:tint val="75000"/>
                  </a:prstClr>
                </a:solidFill>
              </a:rPr>
              <a:pPr/>
              <a:t>‹#›</a:t>
            </a:fld>
            <a:endParaRPr lang="en-US" dirty="0">
              <a:solidFill>
                <a:prstClr val="black">
                  <a:tint val="75000"/>
                </a:prstClr>
              </a:solidFill>
            </a:endParaRPr>
          </a:p>
        </p:txBody>
      </p:sp>
      <p:sp>
        <p:nvSpPr>
          <p:cNvPr id="5" name="Rectangle 4">
            <a:extLst>
              <a:ext uri="{FF2B5EF4-FFF2-40B4-BE49-F238E27FC236}">
                <a16:creationId xmlns:a16="http://schemas.microsoft.com/office/drawing/2014/main" id="{71EE0605-80E3-4D42-1AF2-26C7924DA2F7}"/>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8110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1" y="2"/>
            <a:ext cx="3888259" cy="6857999"/>
          </a:xfrm>
          <a:prstGeom prst="rect">
            <a:avLst/>
          </a:prstGeom>
          <a:blipFill dpi="0" rotWithShape="1">
            <a:blip r:embed="rId2" cstate="print">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11363552" y="6255258"/>
            <a:ext cx="524256"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6CE05A83-4F18-44F8-BB05-BB5405D513C4}" type="datetime1">
              <a:rPr lang="en-US" smtClean="0">
                <a:solidFill>
                  <a:prstClr val="black">
                    <a:tint val="75000"/>
                  </a:prstClr>
                </a:solidFill>
              </a:rPr>
              <a:t>1/4/2023</a:t>
            </a:fld>
            <a:endParaRPr lang="en-US" dirty="0">
              <a:solidFill>
                <a:prstClr val="black">
                  <a:tint val="75000"/>
                </a:prstClr>
              </a:solidFill>
            </a:endParaRPr>
          </a:p>
        </p:txBody>
      </p:sp>
      <p:sp>
        <p:nvSpPr>
          <p:cNvPr id="10" name="Slide Number Placeholder 9"/>
          <p:cNvSpPr>
            <a:spLocks noGrp="1"/>
          </p:cNvSpPr>
          <p:nvPr>
            <p:ph type="sldNum" sz="quarter" idx="12"/>
          </p:nvPr>
        </p:nvSpPr>
        <p:spPr/>
        <p:txBody>
          <a:bodyPr/>
          <a:lstStyle/>
          <a:p>
            <a:fld id="{D9ACA927-5BF6-43E4-8ED7-EFC7DCB6393C}" type="slidenum">
              <a:rPr lang="en-US" smtClean="0">
                <a:solidFill>
                  <a:prstClr val="black">
                    <a:tint val="75000"/>
                  </a:prstClr>
                </a:solidFill>
              </a:rPr>
              <a:pPr/>
              <a:t>‹#›</a:t>
            </a:fld>
            <a:endParaRPr lang="en-US" dirty="0">
              <a:solidFill>
                <a:prstClr val="black">
                  <a:tint val="75000"/>
                </a:prstClr>
              </a:solidFill>
            </a:endParaRPr>
          </a:p>
        </p:txBody>
      </p:sp>
      <p:sp>
        <p:nvSpPr>
          <p:cNvPr id="5" name="Rectangle 4">
            <a:extLst>
              <a:ext uri="{FF2B5EF4-FFF2-40B4-BE49-F238E27FC236}">
                <a16:creationId xmlns:a16="http://schemas.microsoft.com/office/drawing/2014/main" id="{D49B64E7-6E54-C768-F7E4-AB26044B086B}"/>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2320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35CADE-CD1D-4D4C-B36B-9637A4D83B1B}" type="datetime1">
              <a:rPr lang="en-US" smtClean="0">
                <a:solidFill>
                  <a:prstClr val="black">
                    <a:tint val="75000"/>
                  </a:prstClr>
                </a:solidFill>
              </a:rPr>
              <a:t>1/4/2023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9ACA927-5BF6-43E4-8ED7-EFC7DCB6393C}" type="slidenum">
              <a:rPr lang="en-US" smtClean="0">
                <a:solidFill>
                  <a:prstClr val="black">
                    <a:tint val="75000"/>
                  </a:prstClr>
                </a:solidFill>
              </a:rPr>
              <a:pPr/>
              <a:t>‹#›</a:t>
            </a:fld>
            <a:endParaRPr lang="en-US" dirty="0">
              <a:solidFill>
                <a:prstClr val="black">
                  <a:tint val="75000"/>
                </a:prstClr>
              </a:solidFill>
            </a:endParaRPr>
          </a:p>
        </p:txBody>
      </p:sp>
      <p:sp>
        <p:nvSpPr>
          <p:cNvPr id="4" name="Rectangle 3">
            <a:extLst>
              <a:ext uri="{FF2B5EF4-FFF2-40B4-BE49-F238E27FC236}">
                <a16:creationId xmlns:a16="http://schemas.microsoft.com/office/drawing/2014/main" id="{B6CDAE20-C8D4-D092-0E13-F5E243C14D51}"/>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9910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533400"/>
            <a:ext cx="2552700"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66801"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EF1593-0735-45D6-A9F5-12621D0AAF1F}" type="datetime1">
              <a:rPr lang="en-US" smtClean="0">
                <a:solidFill>
                  <a:prstClr val="black">
                    <a:tint val="75000"/>
                  </a:prstClr>
                </a:solidFill>
              </a:rPr>
              <a:t>1/4/2023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9ACA927-5BF6-43E4-8ED7-EFC7DCB6393C}" type="slidenum">
              <a:rPr lang="en-US" smtClean="0">
                <a:solidFill>
                  <a:prstClr val="black">
                    <a:tint val="75000"/>
                  </a:prstClr>
                </a:solidFill>
              </a:rPr>
              <a:pPr/>
              <a:t>‹#›</a:t>
            </a:fld>
            <a:endParaRPr lang="en-US" dirty="0">
              <a:solidFill>
                <a:prstClr val="black">
                  <a:tint val="75000"/>
                </a:prstClr>
              </a:solidFill>
            </a:endParaRPr>
          </a:p>
        </p:txBody>
      </p:sp>
      <p:sp>
        <p:nvSpPr>
          <p:cNvPr id="4" name="Rectangle 3">
            <a:extLst>
              <a:ext uri="{FF2B5EF4-FFF2-40B4-BE49-F238E27FC236}">
                <a16:creationId xmlns:a16="http://schemas.microsoft.com/office/drawing/2014/main" id="{C370ECF4-C608-7856-FEE0-B4643CC339BB}"/>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76240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ADB7C6E0-019D-4B3A-AAD9-FAC4138C4961}" type="datetime1">
              <a:rPr lang="en-US" smtClean="0"/>
              <a:t>1/4/2023</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pPr/>
              <a:t>‹#›</a:t>
            </a:fld>
            <a:endParaRPr lang="en-US"/>
          </a:p>
        </p:txBody>
      </p:sp>
      <p:sp>
        <p:nvSpPr>
          <p:cNvPr id="7" name="Rectangle 6">
            <a:extLst>
              <a:ext uri="{FF2B5EF4-FFF2-40B4-BE49-F238E27FC236}">
                <a16:creationId xmlns:a16="http://schemas.microsoft.com/office/drawing/2014/main" id="{C0C16416-EFE1-2E4A-521E-5039EB2FF24A}"/>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35334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95A3544-648B-45E2-A137-C5F81AA790B9}" type="slidenum">
              <a:rPr lang="en-US" smtClean="0">
                <a:solidFill>
                  <a:prstClr val="black">
                    <a:tint val="75000"/>
                  </a:prstClr>
                </a:solidFill>
              </a:rPr>
              <a:pPr/>
              <a:t>‹#›</a:t>
            </a:fld>
            <a:endParaRPr lang="en-US" dirty="0">
              <a:solidFill>
                <a:prstClr val="black">
                  <a:tint val="75000"/>
                </a:prstClr>
              </a:solidFill>
            </a:endParaRPr>
          </a:p>
        </p:txBody>
      </p:sp>
      <p:sp>
        <p:nvSpPr>
          <p:cNvPr id="2" name="Rectangle 1">
            <a:extLst>
              <a:ext uri="{FF2B5EF4-FFF2-40B4-BE49-F238E27FC236}">
                <a16:creationId xmlns:a16="http://schemas.microsoft.com/office/drawing/2014/main" id="{23A58BCC-025C-4EAB-E307-6F387CCAE5BB}"/>
              </a:ext>
            </a:extLst>
          </p:cNvPr>
          <p:cNvSpPr/>
          <p:nvPr userDrawn="1"/>
        </p:nvSpPr>
        <p:spPr>
          <a:xfrm>
            <a:off x="11277600" y="5971586"/>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02740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3138-1773-453A-97E3-06BBBFE1E6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K"/>
          </a:p>
        </p:txBody>
      </p:sp>
      <p:sp>
        <p:nvSpPr>
          <p:cNvPr id="3" name="Subtitle 2">
            <a:extLst>
              <a:ext uri="{FF2B5EF4-FFF2-40B4-BE49-F238E27FC236}">
                <a16:creationId xmlns:a16="http://schemas.microsoft.com/office/drawing/2014/main" id="{67E5D67D-C995-47AB-BCF8-744642DE81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K"/>
          </a:p>
        </p:txBody>
      </p:sp>
      <p:sp>
        <p:nvSpPr>
          <p:cNvPr id="4" name="Date Placeholder 3">
            <a:extLst>
              <a:ext uri="{FF2B5EF4-FFF2-40B4-BE49-F238E27FC236}">
                <a16:creationId xmlns:a16="http://schemas.microsoft.com/office/drawing/2014/main" id="{D6886FC9-3A26-49DA-B812-17948D6D92E3}"/>
              </a:ext>
            </a:extLst>
          </p:cNvPr>
          <p:cNvSpPr>
            <a:spLocks noGrp="1"/>
          </p:cNvSpPr>
          <p:nvPr>
            <p:ph type="dt" sz="half" idx="10"/>
          </p:nvPr>
        </p:nvSpPr>
        <p:spPr/>
        <p:txBody>
          <a:bodyPr/>
          <a:lstStyle/>
          <a:p>
            <a:fld id="{20EE6D55-C3FE-46DD-BBBB-F93B1987CEEA}" type="datetime1">
              <a:rPr lang="en-US" smtClean="0"/>
              <a:t>1/4/2023</a:t>
            </a:fld>
            <a:endParaRPr lang="en-PK"/>
          </a:p>
        </p:txBody>
      </p:sp>
      <p:sp>
        <p:nvSpPr>
          <p:cNvPr id="5" name="Footer Placeholder 4">
            <a:extLst>
              <a:ext uri="{FF2B5EF4-FFF2-40B4-BE49-F238E27FC236}">
                <a16:creationId xmlns:a16="http://schemas.microsoft.com/office/drawing/2014/main" id="{10A67DFB-AC96-4BAC-9A48-C2DCACCE1973}"/>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B8CEC988-AF88-404D-A30A-CE398E24DE66}"/>
              </a:ext>
            </a:extLst>
          </p:cNvPr>
          <p:cNvSpPr>
            <a:spLocks noGrp="1"/>
          </p:cNvSpPr>
          <p:nvPr>
            <p:ph type="sldNum" sz="quarter" idx="12"/>
          </p:nvPr>
        </p:nvSpPr>
        <p:spPr/>
        <p:txBody>
          <a:bodyPr/>
          <a:lstStyle/>
          <a:p>
            <a:fld id="{67F84BBE-A132-49F2-9C4A-E60B52CBD8C2}" type="slidenum">
              <a:rPr lang="en-PK" smtClean="0"/>
              <a:t>‹#›</a:t>
            </a:fld>
            <a:endParaRPr lang="en-PK"/>
          </a:p>
        </p:txBody>
      </p:sp>
    </p:spTree>
    <p:extLst>
      <p:ext uri="{BB962C8B-B14F-4D97-AF65-F5344CB8AC3E}">
        <p14:creationId xmlns:p14="http://schemas.microsoft.com/office/powerpoint/2010/main" val="11433893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F556D-1191-41C9-9BD0-BCDF3AEB8615}"/>
              </a:ext>
            </a:extLst>
          </p:cNvPr>
          <p:cNvSpPr>
            <a:spLocks noGrp="1"/>
          </p:cNvSpPr>
          <p:nvPr>
            <p:ph type="title"/>
          </p:nvPr>
        </p:nvSpPr>
        <p:spPr/>
        <p:txBody>
          <a:bodyPr/>
          <a:lstStyle/>
          <a:p>
            <a:r>
              <a:rPr lang="en-US"/>
              <a:t>Click to edit Master title style</a:t>
            </a:r>
            <a:endParaRPr lang="en-PK"/>
          </a:p>
        </p:txBody>
      </p:sp>
      <p:sp>
        <p:nvSpPr>
          <p:cNvPr id="3" name="Content Placeholder 2">
            <a:extLst>
              <a:ext uri="{FF2B5EF4-FFF2-40B4-BE49-F238E27FC236}">
                <a16:creationId xmlns:a16="http://schemas.microsoft.com/office/drawing/2014/main" id="{250DBB25-3AE2-4698-8CC3-48CD6D251C1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F998F0D5-E139-4F8E-A20F-4D0C63B3E347}"/>
              </a:ext>
            </a:extLst>
          </p:cNvPr>
          <p:cNvSpPr>
            <a:spLocks noGrp="1"/>
          </p:cNvSpPr>
          <p:nvPr>
            <p:ph type="dt" sz="half" idx="10"/>
          </p:nvPr>
        </p:nvSpPr>
        <p:spPr/>
        <p:txBody>
          <a:bodyPr/>
          <a:lstStyle/>
          <a:p>
            <a:fld id="{DD6E3A3B-8315-4FC5-BE5C-C96A084AD875}" type="datetime1">
              <a:rPr lang="en-US" smtClean="0"/>
              <a:t>1/4/2023</a:t>
            </a:fld>
            <a:endParaRPr lang="en-PK"/>
          </a:p>
        </p:txBody>
      </p:sp>
      <p:sp>
        <p:nvSpPr>
          <p:cNvPr id="5" name="Footer Placeholder 4">
            <a:extLst>
              <a:ext uri="{FF2B5EF4-FFF2-40B4-BE49-F238E27FC236}">
                <a16:creationId xmlns:a16="http://schemas.microsoft.com/office/drawing/2014/main" id="{DEA8C941-CAE1-4BA3-898D-0B22B3912598}"/>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47B2090A-4D89-4301-A246-3DBAC664E6F0}"/>
              </a:ext>
            </a:extLst>
          </p:cNvPr>
          <p:cNvSpPr>
            <a:spLocks noGrp="1"/>
          </p:cNvSpPr>
          <p:nvPr>
            <p:ph type="sldNum" sz="quarter" idx="12"/>
          </p:nvPr>
        </p:nvSpPr>
        <p:spPr/>
        <p:txBody>
          <a:bodyPr/>
          <a:lstStyle/>
          <a:p>
            <a:fld id="{67F84BBE-A132-49F2-9C4A-E60B52CBD8C2}" type="slidenum">
              <a:rPr lang="en-PK" smtClean="0"/>
              <a:t>‹#›</a:t>
            </a:fld>
            <a:endParaRPr lang="en-PK"/>
          </a:p>
        </p:txBody>
      </p:sp>
    </p:spTree>
    <p:extLst>
      <p:ext uri="{BB962C8B-B14F-4D97-AF65-F5344CB8AC3E}">
        <p14:creationId xmlns:p14="http://schemas.microsoft.com/office/powerpoint/2010/main" val="13129821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88E1-49DD-47B7-8DE9-44E808A809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K"/>
          </a:p>
        </p:txBody>
      </p:sp>
      <p:sp>
        <p:nvSpPr>
          <p:cNvPr id="3" name="Text Placeholder 2">
            <a:extLst>
              <a:ext uri="{FF2B5EF4-FFF2-40B4-BE49-F238E27FC236}">
                <a16:creationId xmlns:a16="http://schemas.microsoft.com/office/drawing/2014/main" id="{D4012C13-1BEC-460D-A281-42D12CF77E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30AD6AB-177F-4222-A94E-75D682199A08}"/>
              </a:ext>
            </a:extLst>
          </p:cNvPr>
          <p:cNvSpPr>
            <a:spLocks noGrp="1"/>
          </p:cNvSpPr>
          <p:nvPr>
            <p:ph type="dt" sz="half" idx="10"/>
          </p:nvPr>
        </p:nvSpPr>
        <p:spPr/>
        <p:txBody>
          <a:bodyPr/>
          <a:lstStyle/>
          <a:p>
            <a:fld id="{E9C45229-611C-4157-BD30-42A37ECA4113}" type="datetime1">
              <a:rPr lang="en-US" smtClean="0"/>
              <a:t>1/4/2023</a:t>
            </a:fld>
            <a:endParaRPr lang="en-PK"/>
          </a:p>
        </p:txBody>
      </p:sp>
      <p:sp>
        <p:nvSpPr>
          <p:cNvPr id="5" name="Footer Placeholder 4">
            <a:extLst>
              <a:ext uri="{FF2B5EF4-FFF2-40B4-BE49-F238E27FC236}">
                <a16:creationId xmlns:a16="http://schemas.microsoft.com/office/drawing/2014/main" id="{18DBD5DE-07CC-4F08-AACC-80FEC29F2BBE}"/>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6FA90070-AE4E-4182-B78E-1F9E4CE68512}"/>
              </a:ext>
            </a:extLst>
          </p:cNvPr>
          <p:cNvSpPr>
            <a:spLocks noGrp="1"/>
          </p:cNvSpPr>
          <p:nvPr>
            <p:ph type="sldNum" sz="quarter" idx="12"/>
          </p:nvPr>
        </p:nvSpPr>
        <p:spPr/>
        <p:txBody>
          <a:bodyPr/>
          <a:lstStyle/>
          <a:p>
            <a:fld id="{67F84BBE-A132-49F2-9C4A-E60B52CBD8C2}" type="slidenum">
              <a:rPr lang="en-PK" smtClean="0"/>
              <a:t>‹#›</a:t>
            </a:fld>
            <a:endParaRPr lang="en-PK"/>
          </a:p>
        </p:txBody>
      </p:sp>
    </p:spTree>
    <p:extLst>
      <p:ext uri="{BB962C8B-B14F-4D97-AF65-F5344CB8AC3E}">
        <p14:creationId xmlns:p14="http://schemas.microsoft.com/office/powerpoint/2010/main" val="7261943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584C1-829D-4FCB-9AA6-66984B4F0B3D}"/>
              </a:ext>
            </a:extLst>
          </p:cNvPr>
          <p:cNvSpPr>
            <a:spLocks noGrp="1"/>
          </p:cNvSpPr>
          <p:nvPr>
            <p:ph type="title"/>
          </p:nvPr>
        </p:nvSpPr>
        <p:spPr/>
        <p:txBody>
          <a:bodyPr/>
          <a:lstStyle/>
          <a:p>
            <a:r>
              <a:rPr lang="en-US"/>
              <a:t>Click to edit Master title style</a:t>
            </a:r>
            <a:endParaRPr lang="en-PK"/>
          </a:p>
        </p:txBody>
      </p:sp>
      <p:sp>
        <p:nvSpPr>
          <p:cNvPr id="3" name="Content Placeholder 2">
            <a:extLst>
              <a:ext uri="{FF2B5EF4-FFF2-40B4-BE49-F238E27FC236}">
                <a16:creationId xmlns:a16="http://schemas.microsoft.com/office/drawing/2014/main" id="{D1DC9581-2D69-4AB9-8842-D18281FBF3B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Content Placeholder 3">
            <a:extLst>
              <a:ext uri="{FF2B5EF4-FFF2-40B4-BE49-F238E27FC236}">
                <a16:creationId xmlns:a16="http://schemas.microsoft.com/office/drawing/2014/main" id="{2F284C42-D9E4-4DB2-8A62-C95A0E5CBE6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5" name="Date Placeholder 4">
            <a:extLst>
              <a:ext uri="{FF2B5EF4-FFF2-40B4-BE49-F238E27FC236}">
                <a16:creationId xmlns:a16="http://schemas.microsoft.com/office/drawing/2014/main" id="{533C6A57-D97E-44FF-A987-7D4AFA2368AA}"/>
              </a:ext>
            </a:extLst>
          </p:cNvPr>
          <p:cNvSpPr>
            <a:spLocks noGrp="1"/>
          </p:cNvSpPr>
          <p:nvPr>
            <p:ph type="dt" sz="half" idx="10"/>
          </p:nvPr>
        </p:nvSpPr>
        <p:spPr/>
        <p:txBody>
          <a:bodyPr/>
          <a:lstStyle/>
          <a:p>
            <a:fld id="{938943F8-EEA0-4CEA-AEF1-2F8B9643A097}" type="datetime1">
              <a:rPr lang="en-US" smtClean="0"/>
              <a:t>1/4/2023</a:t>
            </a:fld>
            <a:endParaRPr lang="en-PK"/>
          </a:p>
        </p:txBody>
      </p:sp>
      <p:sp>
        <p:nvSpPr>
          <p:cNvPr id="6" name="Footer Placeholder 5">
            <a:extLst>
              <a:ext uri="{FF2B5EF4-FFF2-40B4-BE49-F238E27FC236}">
                <a16:creationId xmlns:a16="http://schemas.microsoft.com/office/drawing/2014/main" id="{CA422CBA-A61C-4752-BEAE-DDE88F7B5EE2}"/>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3FC65F1A-196A-4A5F-8090-0792AB49F8B4}"/>
              </a:ext>
            </a:extLst>
          </p:cNvPr>
          <p:cNvSpPr>
            <a:spLocks noGrp="1"/>
          </p:cNvSpPr>
          <p:nvPr>
            <p:ph type="sldNum" sz="quarter" idx="12"/>
          </p:nvPr>
        </p:nvSpPr>
        <p:spPr/>
        <p:txBody>
          <a:bodyPr/>
          <a:lstStyle/>
          <a:p>
            <a:fld id="{67F84BBE-A132-49F2-9C4A-E60B52CBD8C2}" type="slidenum">
              <a:rPr lang="en-PK" smtClean="0"/>
              <a:t>‹#›</a:t>
            </a:fld>
            <a:endParaRPr lang="en-PK"/>
          </a:p>
        </p:txBody>
      </p:sp>
    </p:spTree>
    <p:extLst>
      <p:ext uri="{BB962C8B-B14F-4D97-AF65-F5344CB8AC3E}">
        <p14:creationId xmlns:p14="http://schemas.microsoft.com/office/powerpoint/2010/main" val="41252434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B6BBD-BBE7-4C33-8BC7-2F99D3EC1EC9}"/>
              </a:ext>
            </a:extLst>
          </p:cNvPr>
          <p:cNvSpPr>
            <a:spLocks noGrp="1"/>
          </p:cNvSpPr>
          <p:nvPr>
            <p:ph type="title"/>
          </p:nvPr>
        </p:nvSpPr>
        <p:spPr>
          <a:xfrm>
            <a:off x="839788" y="365125"/>
            <a:ext cx="10515600" cy="1325563"/>
          </a:xfrm>
        </p:spPr>
        <p:txBody>
          <a:bodyPr/>
          <a:lstStyle/>
          <a:p>
            <a:r>
              <a:rPr lang="en-US"/>
              <a:t>Click to edit Master title style</a:t>
            </a:r>
            <a:endParaRPr lang="en-PK"/>
          </a:p>
        </p:txBody>
      </p:sp>
      <p:sp>
        <p:nvSpPr>
          <p:cNvPr id="3" name="Text Placeholder 2">
            <a:extLst>
              <a:ext uri="{FF2B5EF4-FFF2-40B4-BE49-F238E27FC236}">
                <a16:creationId xmlns:a16="http://schemas.microsoft.com/office/drawing/2014/main" id="{10F6C31B-AEAC-437F-B730-751603A5B6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389681E-F4FB-4204-BE91-8375D4F0244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5" name="Text Placeholder 4">
            <a:extLst>
              <a:ext uri="{FF2B5EF4-FFF2-40B4-BE49-F238E27FC236}">
                <a16:creationId xmlns:a16="http://schemas.microsoft.com/office/drawing/2014/main" id="{E077E2BB-7C69-4F51-BAAA-58E96678FD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1C6C8A8-F032-41BD-B360-C550E379615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7" name="Date Placeholder 6">
            <a:extLst>
              <a:ext uri="{FF2B5EF4-FFF2-40B4-BE49-F238E27FC236}">
                <a16:creationId xmlns:a16="http://schemas.microsoft.com/office/drawing/2014/main" id="{DDCC86E0-F185-4A7D-A59B-0681AECF7FEA}"/>
              </a:ext>
            </a:extLst>
          </p:cNvPr>
          <p:cNvSpPr>
            <a:spLocks noGrp="1"/>
          </p:cNvSpPr>
          <p:nvPr>
            <p:ph type="dt" sz="half" idx="10"/>
          </p:nvPr>
        </p:nvSpPr>
        <p:spPr/>
        <p:txBody>
          <a:bodyPr/>
          <a:lstStyle/>
          <a:p>
            <a:fld id="{38E31722-0965-4232-B404-C668E59E393E}" type="datetime1">
              <a:rPr lang="en-US" smtClean="0"/>
              <a:t>1/4/2023</a:t>
            </a:fld>
            <a:endParaRPr lang="en-PK"/>
          </a:p>
        </p:txBody>
      </p:sp>
      <p:sp>
        <p:nvSpPr>
          <p:cNvPr id="8" name="Footer Placeholder 7">
            <a:extLst>
              <a:ext uri="{FF2B5EF4-FFF2-40B4-BE49-F238E27FC236}">
                <a16:creationId xmlns:a16="http://schemas.microsoft.com/office/drawing/2014/main" id="{11D5048E-9ADA-4B2A-A7EE-BD8C1F396458}"/>
              </a:ext>
            </a:extLst>
          </p:cNvPr>
          <p:cNvSpPr>
            <a:spLocks noGrp="1"/>
          </p:cNvSpPr>
          <p:nvPr>
            <p:ph type="ftr" sz="quarter" idx="11"/>
          </p:nvPr>
        </p:nvSpPr>
        <p:spPr/>
        <p:txBody>
          <a:bodyPr/>
          <a:lstStyle/>
          <a:p>
            <a:endParaRPr lang="en-PK"/>
          </a:p>
        </p:txBody>
      </p:sp>
      <p:sp>
        <p:nvSpPr>
          <p:cNvPr id="9" name="Slide Number Placeholder 8">
            <a:extLst>
              <a:ext uri="{FF2B5EF4-FFF2-40B4-BE49-F238E27FC236}">
                <a16:creationId xmlns:a16="http://schemas.microsoft.com/office/drawing/2014/main" id="{73C7B6DC-9588-45C0-98A5-7E934C2A5D15}"/>
              </a:ext>
            </a:extLst>
          </p:cNvPr>
          <p:cNvSpPr>
            <a:spLocks noGrp="1"/>
          </p:cNvSpPr>
          <p:nvPr>
            <p:ph type="sldNum" sz="quarter" idx="12"/>
          </p:nvPr>
        </p:nvSpPr>
        <p:spPr/>
        <p:txBody>
          <a:bodyPr/>
          <a:lstStyle/>
          <a:p>
            <a:fld id="{67F84BBE-A132-49F2-9C4A-E60B52CBD8C2}" type="slidenum">
              <a:rPr lang="en-PK" smtClean="0"/>
              <a:t>‹#›</a:t>
            </a:fld>
            <a:endParaRPr lang="en-PK"/>
          </a:p>
        </p:txBody>
      </p:sp>
    </p:spTree>
    <p:extLst>
      <p:ext uri="{BB962C8B-B14F-4D97-AF65-F5344CB8AC3E}">
        <p14:creationId xmlns:p14="http://schemas.microsoft.com/office/powerpoint/2010/main" val="26144335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3BFD0-EA45-473C-987C-13DB95DE4A00}"/>
              </a:ext>
            </a:extLst>
          </p:cNvPr>
          <p:cNvSpPr>
            <a:spLocks noGrp="1"/>
          </p:cNvSpPr>
          <p:nvPr>
            <p:ph type="title"/>
          </p:nvPr>
        </p:nvSpPr>
        <p:spPr/>
        <p:txBody>
          <a:bodyPr/>
          <a:lstStyle/>
          <a:p>
            <a:r>
              <a:rPr lang="en-US"/>
              <a:t>Click to edit Master title style</a:t>
            </a:r>
            <a:endParaRPr lang="en-PK"/>
          </a:p>
        </p:txBody>
      </p:sp>
      <p:sp>
        <p:nvSpPr>
          <p:cNvPr id="3" name="Date Placeholder 2">
            <a:extLst>
              <a:ext uri="{FF2B5EF4-FFF2-40B4-BE49-F238E27FC236}">
                <a16:creationId xmlns:a16="http://schemas.microsoft.com/office/drawing/2014/main" id="{903F51F5-8188-484A-A4B4-4A47BAA8FEC4}"/>
              </a:ext>
            </a:extLst>
          </p:cNvPr>
          <p:cNvSpPr>
            <a:spLocks noGrp="1"/>
          </p:cNvSpPr>
          <p:nvPr>
            <p:ph type="dt" sz="half" idx="10"/>
          </p:nvPr>
        </p:nvSpPr>
        <p:spPr/>
        <p:txBody>
          <a:bodyPr/>
          <a:lstStyle/>
          <a:p>
            <a:fld id="{862E5FA6-EF62-402F-9884-F557ECC8E8CC}" type="datetime1">
              <a:rPr lang="en-US" smtClean="0"/>
              <a:t>1/4/2023</a:t>
            </a:fld>
            <a:endParaRPr lang="en-PK"/>
          </a:p>
        </p:txBody>
      </p:sp>
      <p:sp>
        <p:nvSpPr>
          <p:cNvPr id="4" name="Footer Placeholder 3">
            <a:extLst>
              <a:ext uri="{FF2B5EF4-FFF2-40B4-BE49-F238E27FC236}">
                <a16:creationId xmlns:a16="http://schemas.microsoft.com/office/drawing/2014/main" id="{04D9CFDA-6965-496A-AD20-B5ABA1380486}"/>
              </a:ext>
            </a:extLst>
          </p:cNvPr>
          <p:cNvSpPr>
            <a:spLocks noGrp="1"/>
          </p:cNvSpPr>
          <p:nvPr>
            <p:ph type="ftr" sz="quarter" idx="11"/>
          </p:nvPr>
        </p:nvSpPr>
        <p:spPr/>
        <p:txBody>
          <a:bodyPr/>
          <a:lstStyle/>
          <a:p>
            <a:endParaRPr lang="en-PK"/>
          </a:p>
        </p:txBody>
      </p:sp>
      <p:sp>
        <p:nvSpPr>
          <p:cNvPr id="5" name="Slide Number Placeholder 4">
            <a:extLst>
              <a:ext uri="{FF2B5EF4-FFF2-40B4-BE49-F238E27FC236}">
                <a16:creationId xmlns:a16="http://schemas.microsoft.com/office/drawing/2014/main" id="{52AB2810-2B44-4B67-89E4-88067E38E606}"/>
              </a:ext>
            </a:extLst>
          </p:cNvPr>
          <p:cNvSpPr>
            <a:spLocks noGrp="1"/>
          </p:cNvSpPr>
          <p:nvPr>
            <p:ph type="sldNum" sz="quarter" idx="12"/>
          </p:nvPr>
        </p:nvSpPr>
        <p:spPr/>
        <p:txBody>
          <a:bodyPr/>
          <a:lstStyle/>
          <a:p>
            <a:fld id="{67F84BBE-A132-49F2-9C4A-E60B52CBD8C2}" type="slidenum">
              <a:rPr lang="en-PK" smtClean="0"/>
              <a:t>‹#›</a:t>
            </a:fld>
            <a:endParaRPr lang="en-PK"/>
          </a:p>
        </p:txBody>
      </p:sp>
    </p:spTree>
    <p:extLst>
      <p:ext uri="{BB962C8B-B14F-4D97-AF65-F5344CB8AC3E}">
        <p14:creationId xmlns:p14="http://schemas.microsoft.com/office/powerpoint/2010/main" val="30302564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6A6CC0-BF26-425B-A740-A5C886835871}"/>
              </a:ext>
            </a:extLst>
          </p:cNvPr>
          <p:cNvSpPr>
            <a:spLocks noGrp="1"/>
          </p:cNvSpPr>
          <p:nvPr>
            <p:ph type="dt" sz="half" idx="10"/>
          </p:nvPr>
        </p:nvSpPr>
        <p:spPr/>
        <p:txBody>
          <a:bodyPr/>
          <a:lstStyle/>
          <a:p>
            <a:fld id="{3551E323-E479-42A5-8082-1EAFA477DE1C}" type="datetime1">
              <a:rPr lang="en-US" smtClean="0"/>
              <a:t>1/4/2023</a:t>
            </a:fld>
            <a:endParaRPr lang="en-PK"/>
          </a:p>
        </p:txBody>
      </p:sp>
      <p:sp>
        <p:nvSpPr>
          <p:cNvPr id="3" name="Footer Placeholder 2">
            <a:extLst>
              <a:ext uri="{FF2B5EF4-FFF2-40B4-BE49-F238E27FC236}">
                <a16:creationId xmlns:a16="http://schemas.microsoft.com/office/drawing/2014/main" id="{80D2E84E-39B3-429A-AA8F-FF7A23E166B7}"/>
              </a:ext>
            </a:extLst>
          </p:cNvPr>
          <p:cNvSpPr>
            <a:spLocks noGrp="1"/>
          </p:cNvSpPr>
          <p:nvPr>
            <p:ph type="ftr" sz="quarter" idx="11"/>
          </p:nvPr>
        </p:nvSpPr>
        <p:spPr/>
        <p:txBody>
          <a:bodyPr/>
          <a:lstStyle/>
          <a:p>
            <a:endParaRPr lang="en-PK"/>
          </a:p>
        </p:txBody>
      </p:sp>
      <p:sp>
        <p:nvSpPr>
          <p:cNvPr id="4" name="Slide Number Placeholder 3">
            <a:extLst>
              <a:ext uri="{FF2B5EF4-FFF2-40B4-BE49-F238E27FC236}">
                <a16:creationId xmlns:a16="http://schemas.microsoft.com/office/drawing/2014/main" id="{672C7F4A-C3CB-4183-B60E-2165E345D50A}"/>
              </a:ext>
            </a:extLst>
          </p:cNvPr>
          <p:cNvSpPr>
            <a:spLocks noGrp="1"/>
          </p:cNvSpPr>
          <p:nvPr>
            <p:ph type="sldNum" sz="quarter" idx="12"/>
          </p:nvPr>
        </p:nvSpPr>
        <p:spPr/>
        <p:txBody>
          <a:bodyPr/>
          <a:lstStyle/>
          <a:p>
            <a:fld id="{67F84BBE-A132-49F2-9C4A-E60B52CBD8C2}" type="slidenum">
              <a:rPr lang="en-PK" smtClean="0"/>
              <a:t>‹#›</a:t>
            </a:fld>
            <a:endParaRPr lang="en-PK"/>
          </a:p>
        </p:txBody>
      </p:sp>
    </p:spTree>
    <p:extLst>
      <p:ext uri="{BB962C8B-B14F-4D97-AF65-F5344CB8AC3E}">
        <p14:creationId xmlns:p14="http://schemas.microsoft.com/office/powerpoint/2010/main" val="17138733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43162-1FCA-44BC-A8A4-1430630E9D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K"/>
          </a:p>
        </p:txBody>
      </p:sp>
      <p:sp>
        <p:nvSpPr>
          <p:cNvPr id="3" name="Content Placeholder 2">
            <a:extLst>
              <a:ext uri="{FF2B5EF4-FFF2-40B4-BE49-F238E27FC236}">
                <a16:creationId xmlns:a16="http://schemas.microsoft.com/office/drawing/2014/main" id="{B7D9BFBD-19AD-47F3-9783-EFCAB3DE38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Text Placeholder 3">
            <a:extLst>
              <a:ext uri="{FF2B5EF4-FFF2-40B4-BE49-F238E27FC236}">
                <a16:creationId xmlns:a16="http://schemas.microsoft.com/office/drawing/2014/main" id="{B7930346-05C4-496D-98EE-008B227FE7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0CD64DF-2B43-4EBE-8705-5B477E116781}"/>
              </a:ext>
            </a:extLst>
          </p:cNvPr>
          <p:cNvSpPr>
            <a:spLocks noGrp="1"/>
          </p:cNvSpPr>
          <p:nvPr>
            <p:ph type="dt" sz="half" idx="10"/>
          </p:nvPr>
        </p:nvSpPr>
        <p:spPr/>
        <p:txBody>
          <a:bodyPr/>
          <a:lstStyle/>
          <a:p>
            <a:fld id="{48763C1E-3513-4520-A7CF-80351E0C9FCF}" type="datetime1">
              <a:rPr lang="en-US" smtClean="0"/>
              <a:t>1/4/2023</a:t>
            </a:fld>
            <a:endParaRPr lang="en-PK"/>
          </a:p>
        </p:txBody>
      </p:sp>
      <p:sp>
        <p:nvSpPr>
          <p:cNvPr id="6" name="Footer Placeholder 5">
            <a:extLst>
              <a:ext uri="{FF2B5EF4-FFF2-40B4-BE49-F238E27FC236}">
                <a16:creationId xmlns:a16="http://schemas.microsoft.com/office/drawing/2014/main" id="{D1CC18C5-CDD6-49A7-991B-A76AA0F667F6}"/>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B9B453AC-3E5F-4D41-84C0-5964DAB1BE16}"/>
              </a:ext>
            </a:extLst>
          </p:cNvPr>
          <p:cNvSpPr>
            <a:spLocks noGrp="1"/>
          </p:cNvSpPr>
          <p:nvPr>
            <p:ph type="sldNum" sz="quarter" idx="12"/>
          </p:nvPr>
        </p:nvSpPr>
        <p:spPr/>
        <p:txBody>
          <a:bodyPr/>
          <a:lstStyle/>
          <a:p>
            <a:fld id="{67F84BBE-A132-49F2-9C4A-E60B52CBD8C2}" type="slidenum">
              <a:rPr lang="en-PK" smtClean="0"/>
              <a:t>‹#›</a:t>
            </a:fld>
            <a:endParaRPr lang="en-PK"/>
          </a:p>
        </p:txBody>
      </p:sp>
    </p:spTree>
    <p:extLst>
      <p:ext uri="{BB962C8B-B14F-4D97-AF65-F5344CB8AC3E}">
        <p14:creationId xmlns:p14="http://schemas.microsoft.com/office/powerpoint/2010/main" val="8717891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6B76F-ABD2-477B-AC21-2396B97129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K"/>
          </a:p>
        </p:txBody>
      </p:sp>
      <p:sp>
        <p:nvSpPr>
          <p:cNvPr id="3" name="Picture Placeholder 2">
            <a:extLst>
              <a:ext uri="{FF2B5EF4-FFF2-40B4-BE49-F238E27FC236}">
                <a16:creationId xmlns:a16="http://schemas.microsoft.com/office/drawing/2014/main" id="{DB66116C-43DF-468E-B607-21829E8C52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K"/>
          </a:p>
        </p:txBody>
      </p:sp>
      <p:sp>
        <p:nvSpPr>
          <p:cNvPr id="4" name="Text Placeholder 3">
            <a:extLst>
              <a:ext uri="{FF2B5EF4-FFF2-40B4-BE49-F238E27FC236}">
                <a16:creationId xmlns:a16="http://schemas.microsoft.com/office/drawing/2014/main" id="{F8793B1F-13C1-466D-963C-0230FCBE87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AF3B15A-EB26-4466-9593-40ED27A67B0E}"/>
              </a:ext>
            </a:extLst>
          </p:cNvPr>
          <p:cNvSpPr>
            <a:spLocks noGrp="1"/>
          </p:cNvSpPr>
          <p:nvPr>
            <p:ph type="dt" sz="half" idx="10"/>
          </p:nvPr>
        </p:nvSpPr>
        <p:spPr/>
        <p:txBody>
          <a:bodyPr/>
          <a:lstStyle/>
          <a:p>
            <a:fld id="{B126F852-4D1D-4A9D-BC5A-C054A464EDFF}" type="datetime1">
              <a:rPr lang="en-US" smtClean="0"/>
              <a:t>1/4/2023</a:t>
            </a:fld>
            <a:endParaRPr lang="en-PK"/>
          </a:p>
        </p:txBody>
      </p:sp>
      <p:sp>
        <p:nvSpPr>
          <p:cNvPr id="6" name="Footer Placeholder 5">
            <a:extLst>
              <a:ext uri="{FF2B5EF4-FFF2-40B4-BE49-F238E27FC236}">
                <a16:creationId xmlns:a16="http://schemas.microsoft.com/office/drawing/2014/main" id="{E43C49E7-3D3A-44A0-B17D-487D289B4E22}"/>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2FF9BE74-EF86-43E6-8FE4-539B5648AD46}"/>
              </a:ext>
            </a:extLst>
          </p:cNvPr>
          <p:cNvSpPr>
            <a:spLocks noGrp="1"/>
          </p:cNvSpPr>
          <p:nvPr>
            <p:ph type="sldNum" sz="quarter" idx="12"/>
          </p:nvPr>
        </p:nvSpPr>
        <p:spPr/>
        <p:txBody>
          <a:bodyPr/>
          <a:lstStyle/>
          <a:p>
            <a:fld id="{67F84BBE-A132-49F2-9C4A-E60B52CBD8C2}" type="slidenum">
              <a:rPr lang="en-PK" smtClean="0"/>
              <a:t>‹#›</a:t>
            </a:fld>
            <a:endParaRPr lang="en-PK"/>
          </a:p>
        </p:txBody>
      </p:sp>
    </p:spTree>
    <p:extLst>
      <p:ext uri="{BB962C8B-B14F-4D97-AF65-F5344CB8AC3E}">
        <p14:creationId xmlns:p14="http://schemas.microsoft.com/office/powerpoint/2010/main" val="42316449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933AC-6E01-46CD-8C7D-2A0B5DE956AD}"/>
              </a:ext>
            </a:extLst>
          </p:cNvPr>
          <p:cNvSpPr>
            <a:spLocks noGrp="1"/>
          </p:cNvSpPr>
          <p:nvPr>
            <p:ph type="title"/>
          </p:nvPr>
        </p:nvSpPr>
        <p:spPr/>
        <p:txBody>
          <a:bodyPr/>
          <a:lstStyle/>
          <a:p>
            <a:r>
              <a:rPr lang="en-US"/>
              <a:t>Click to edit Master title style</a:t>
            </a:r>
            <a:endParaRPr lang="en-PK"/>
          </a:p>
        </p:txBody>
      </p:sp>
      <p:sp>
        <p:nvSpPr>
          <p:cNvPr id="3" name="Vertical Text Placeholder 2">
            <a:extLst>
              <a:ext uri="{FF2B5EF4-FFF2-40B4-BE49-F238E27FC236}">
                <a16:creationId xmlns:a16="http://schemas.microsoft.com/office/drawing/2014/main" id="{CF7BFCFD-7A29-4639-83A8-8819A35289A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F0602517-56CA-4231-845B-0253AF4E0764}"/>
              </a:ext>
            </a:extLst>
          </p:cNvPr>
          <p:cNvSpPr>
            <a:spLocks noGrp="1"/>
          </p:cNvSpPr>
          <p:nvPr>
            <p:ph type="dt" sz="half" idx="10"/>
          </p:nvPr>
        </p:nvSpPr>
        <p:spPr/>
        <p:txBody>
          <a:bodyPr/>
          <a:lstStyle/>
          <a:p>
            <a:fld id="{231B6A0B-212E-4745-843E-37A968368E68}" type="datetime1">
              <a:rPr lang="en-US" smtClean="0"/>
              <a:t>1/4/2023</a:t>
            </a:fld>
            <a:endParaRPr lang="en-PK"/>
          </a:p>
        </p:txBody>
      </p:sp>
      <p:sp>
        <p:nvSpPr>
          <p:cNvPr id="5" name="Footer Placeholder 4">
            <a:extLst>
              <a:ext uri="{FF2B5EF4-FFF2-40B4-BE49-F238E27FC236}">
                <a16:creationId xmlns:a16="http://schemas.microsoft.com/office/drawing/2014/main" id="{7E53CB05-96C8-49FE-AA21-ED248667F4D2}"/>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DF2CEF22-7246-4023-9127-CB975D1EBFB4}"/>
              </a:ext>
            </a:extLst>
          </p:cNvPr>
          <p:cNvSpPr>
            <a:spLocks noGrp="1"/>
          </p:cNvSpPr>
          <p:nvPr>
            <p:ph type="sldNum" sz="quarter" idx="12"/>
          </p:nvPr>
        </p:nvSpPr>
        <p:spPr/>
        <p:txBody>
          <a:bodyPr/>
          <a:lstStyle/>
          <a:p>
            <a:fld id="{67F84BBE-A132-49F2-9C4A-E60B52CBD8C2}" type="slidenum">
              <a:rPr lang="en-PK" smtClean="0"/>
              <a:t>‹#›</a:t>
            </a:fld>
            <a:endParaRPr lang="en-PK"/>
          </a:p>
        </p:txBody>
      </p:sp>
    </p:spTree>
    <p:extLst>
      <p:ext uri="{BB962C8B-B14F-4D97-AF65-F5344CB8AC3E}">
        <p14:creationId xmlns:p14="http://schemas.microsoft.com/office/powerpoint/2010/main" val="23074648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F2E283-5C4F-4A6A-B01A-78D8DCCA44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K"/>
          </a:p>
        </p:txBody>
      </p:sp>
      <p:sp>
        <p:nvSpPr>
          <p:cNvPr id="3" name="Vertical Text Placeholder 2">
            <a:extLst>
              <a:ext uri="{FF2B5EF4-FFF2-40B4-BE49-F238E27FC236}">
                <a16:creationId xmlns:a16="http://schemas.microsoft.com/office/drawing/2014/main" id="{FE2DD6BD-1721-4D78-9DCF-288E8260B3D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A0FBFC19-1323-451C-B46A-33484F80F4EA}"/>
              </a:ext>
            </a:extLst>
          </p:cNvPr>
          <p:cNvSpPr>
            <a:spLocks noGrp="1"/>
          </p:cNvSpPr>
          <p:nvPr>
            <p:ph type="dt" sz="half" idx="10"/>
          </p:nvPr>
        </p:nvSpPr>
        <p:spPr/>
        <p:txBody>
          <a:bodyPr/>
          <a:lstStyle/>
          <a:p>
            <a:fld id="{CD8EC070-DC47-4485-940B-FCB8716F66FF}" type="datetime1">
              <a:rPr lang="en-US" smtClean="0"/>
              <a:t>1/4/2023</a:t>
            </a:fld>
            <a:endParaRPr lang="en-PK"/>
          </a:p>
        </p:txBody>
      </p:sp>
      <p:sp>
        <p:nvSpPr>
          <p:cNvPr id="5" name="Footer Placeholder 4">
            <a:extLst>
              <a:ext uri="{FF2B5EF4-FFF2-40B4-BE49-F238E27FC236}">
                <a16:creationId xmlns:a16="http://schemas.microsoft.com/office/drawing/2014/main" id="{FF14A731-34BE-4AFD-8F9A-BBE835A7EC9C}"/>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8518F5C2-5DD1-4645-86E9-A03961A507E6}"/>
              </a:ext>
            </a:extLst>
          </p:cNvPr>
          <p:cNvSpPr>
            <a:spLocks noGrp="1"/>
          </p:cNvSpPr>
          <p:nvPr>
            <p:ph type="sldNum" sz="quarter" idx="12"/>
          </p:nvPr>
        </p:nvSpPr>
        <p:spPr/>
        <p:txBody>
          <a:bodyPr/>
          <a:lstStyle/>
          <a:p>
            <a:fld id="{67F84BBE-A132-49F2-9C4A-E60B52CBD8C2}" type="slidenum">
              <a:rPr lang="en-PK" smtClean="0"/>
              <a:t>‹#›</a:t>
            </a:fld>
            <a:endParaRPr lang="en-PK"/>
          </a:p>
        </p:txBody>
      </p:sp>
    </p:spTree>
    <p:extLst>
      <p:ext uri="{BB962C8B-B14F-4D97-AF65-F5344CB8AC3E}">
        <p14:creationId xmlns:p14="http://schemas.microsoft.com/office/powerpoint/2010/main" val="38393540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C3C61A0-AF36-4711-8D81-DD0FE5DDA4DD}"/>
              </a:ext>
            </a:extLst>
          </p:cNvPr>
          <p:cNvSpPr>
            <a:spLocks noGrp="1"/>
          </p:cNvSpPr>
          <p:nvPr>
            <p:ph type="dt" sz="half" idx="10"/>
          </p:nvPr>
        </p:nvSpPr>
        <p:spPr/>
        <p:txBody>
          <a:bodyPr/>
          <a:lstStyle>
            <a:lvl1pPr>
              <a:defRPr/>
            </a:lvl1pPr>
          </a:lstStyle>
          <a:p>
            <a:pPr>
              <a:defRPr/>
            </a:pPr>
            <a:fld id="{85DC48DB-B826-4FD2-97C2-746A462EA9BC}" type="datetime1">
              <a:rPr lang="en-US" smtClean="0"/>
              <a:t>1/4/2023</a:t>
            </a:fld>
            <a:endParaRPr lang="en-GB"/>
          </a:p>
        </p:txBody>
      </p:sp>
      <p:sp>
        <p:nvSpPr>
          <p:cNvPr id="5" name="Footer Placeholder 4">
            <a:extLst>
              <a:ext uri="{FF2B5EF4-FFF2-40B4-BE49-F238E27FC236}">
                <a16:creationId xmlns:a16="http://schemas.microsoft.com/office/drawing/2014/main" id="{0EED58FC-6C36-4FFA-95AC-0187A4D11DC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07D9318-C493-4C21-B4CB-14483AA15D69}"/>
              </a:ext>
            </a:extLst>
          </p:cNvPr>
          <p:cNvSpPr>
            <a:spLocks noGrp="1"/>
          </p:cNvSpPr>
          <p:nvPr>
            <p:ph type="sldNum" sz="quarter" idx="12"/>
          </p:nvPr>
        </p:nvSpPr>
        <p:spPr/>
        <p:txBody>
          <a:bodyPr/>
          <a:lstStyle>
            <a:lvl1pPr>
              <a:defRPr/>
            </a:lvl1pPr>
          </a:lstStyle>
          <a:p>
            <a:fld id="{F85258E9-81D5-4795-BE73-D9EA14E4751C}" type="slidenum">
              <a:rPr lang="en-GB" altLang="en-US"/>
              <a:pPr/>
              <a:t>‹#›</a:t>
            </a:fld>
            <a:endParaRPr lang="en-GB" altLang="en-US"/>
          </a:p>
        </p:txBody>
      </p:sp>
    </p:spTree>
    <p:extLst>
      <p:ext uri="{BB962C8B-B14F-4D97-AF65-F5344CB8AC3E}">
        <p14:creationId xmlns:p14="http://schemas.microsoft.com/office/powerpoint/2010/main" val="12526837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13AE22-3585-442E-96E5-F2D7801F5D5C}"/>
              </a:ext>
            </a:extLst>
          </p:cNvPr>
          <p:cNvSpPr>
            <a:spLocks noGrp="1"/>
          </p:cNvSpPr>
          <p:nvPr>
            <p:ph type="dt" sz="half" idx="10"/>
          </p:nvPr>
        </p:nvSpPr>
        <p:spPr/>
        <p:txBody>
          <a:bodyPr/>
          <a:lstStyle>
            <a:lvl1pPr>
              <a:defRPr/>
            </a:lvl1pPr>
          </a:lstStyle>
          <a:p>
            <a:pPr>
              <a:defRPr/>
            </a:pPr>
            <a:fld id="{F3743AE8-8E4A-4872-8809-931D3932EF75}" type="datetime1">
              <a:rPr lang="en-US" smtClean="0"/>
              <a:t>1/4/2023</a:t>
            </a:fld>
            <a:endParaRPr lang="en-GB"/>
          </a:p>
        </p:txBody>
      </p:sp>
      <p:sp>
        <p:nvSpPr>
          <p:cNvPr id="5" name="Footer Placeholder 4">
            <a:extLst>
              <a:ext uri="{FF2B5EF4-FFF2-40B4-BE49-F238E27FC236}">
                <a16:creationId xmlns:a16="http://schemas.microsoft.com/office/drawing/2014/main" id="{4A4EF8DA-65AE-4B8D-9975-D637802AB2F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09FF5A8-F8D0-4DF5-ADFA-AF9131F76973}"/>
              </a:ext>
            </a:extLst>
          </p:cNvPr>
          <p:cNvSpPr>
            <a:spLocks noGrp="1"/>
          </p:cNvSpPr>
          <p:nvPr>
            <p:ph type="sldNum" sz="quarter" idx="12"/>
          </p:nvPr>
        </p:nvSpPr>
        <p:spPr/>
        <p:txBody>
          <a:bodyPr/>
          <a:lstStyle>
            <a:lvl1pPr>
              <a:defRPr/>
            </a:lvl1pPr>
          </a:lstStyle>
          <a:p>
            <a:fld id="{4CE2AD69-25A8-41A7-92AE-F896A4606C47}" type="slidenum">
              <a:rPr lang="en-GB" altLang="en-US"/>
              <a:pPr/>
              <a:t>‹#›</a:t>
            </a:fld>
            <a:endParaRPr lang="en-GB" altLang="en-US"/>
          </a:p>
        </p:txBody>
      </p:sp>
    </p:spTree>
    <p:extLst>
      <p:ext uri="{BB962C8B-B14F-4D97-AF65-F5344CB8AC3E}">
        <p14:creationId xmlns:p14="http://schemas.microsoft.com/office/powerpoint/2010/main" val="17560737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6B202A-2223-46D2-8798-869CBE94CA43}"/>
              </a:ext>
            </a:extLst>
          </p:cNvPr>
          <p:cNvSpPr>
            <a:spLocks noGrp="1"/>
          </p:cNvSpPr>
          <p:nvPr>
            <p:ph type="dt" sz="half" idx="10"/>
          </p:nvPr>
        </p:nvSpPr>
        <p:spPr/>
        <p:txBody>
          <a:bodyPr/>
          <a:lstStyle>
            <a:lvl1pPr>
              <a:defRPr/>
            </a:lvl1pPr>
          </a:lstStyle>
          <a:p>
            <a:pPr>
              <a:defRPr/>
            </a:pPr>
            <a:fld id="{8990DBCA-1702-403C-8738-7552FC245CEA}" type="datetime1">
              <a:rPr lang="en-US" smtClean="0"/>
              <a:t>1/4/2023</a:t>
            </a:fld>
            <a:endParaRPr lang="en-GB"/>
          </a:p>
        </p:txBody>
      </p:sp>
      <p:sp>
        <p:nvSpPr>
          <p:cNvPr id="5" name="Footer Placeholder 4">
            <a:extLst>
              <a:ext uri="{FF2B5EF4-FFF2-40B4-BE49-F238E27FC236}">
                <a16:creationId xmlns:a16="http://schemas.microsoft.com/office/drawing/2014/main" id="{FCAC4A4E-AF15-4BA9-B2B0-CC0421DE1B8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A8A162E-67D5-4491-AA08-B4D01E1FABF5}"/>
              </a:ext>
            </a:extLst>
          </p:cNvPr>
          <p:cNvSpPr>
            <a:spLocks noGrp="1"/>
          </p:cNvSpPr>
          <p:nvPr>
            <p:ph type="sldNum" sz="quarter" idx="12"/>
          </p:nvPr>
        </p:nvSpPr>
        <p:spPr/>
        <p:txBody>
          <a:bodyPr/>
          <a:lstStyle>
            <a:lvl1pPr>
              <a:defRPr/>
            </a:lvl1pPr>
          </a:lstStyle>
          <a:p>
            <a:fld id="{1E4679F8-3CE2-40F8-BE09-1F27A3C18B07}" type="slidenum">
              <a:rPr lang="en-GB" altLang="en-US"/>
              <a:pPr/>
              <a:t>‹#›</a:t>
            </a:fld>
            <a:endParaRPr lang="en-GB" altLang="en-US"/>
          </a:p>
        </p:txBody>
      </p:sp>
    </p:spTree>
    <p:extLst>
      <p:ext uri="{BB962C8B-B14F-4D97-AF65-F5344CB8AC3E}">
        <p14:creationId xmlns:p14="http://schemas.microsoft.com/office/powerpoint/2010/main" val="16936776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C979E4E7-EA74-4321-916E-21F5D8AA46AD}"/>
              </a:ext>
            </a:extLst>
          </p:cNvPr>
          <p:cNvSpPr>
            <a:spLocks noGrp="1"/>
          </p:cNvSpPr>
          <p:nvPr>
            <p:ph type="dt" sz="half" idx="10"/>
          </p:nvPr>
        </p:nvSpPr>
        <p:spPr/>
        <p:txBody>
          <a:bodyPr/>
          <a:lstStyle>
            <a:lvl1pPr>
              <a:defRPr/>
            </a:lvl1pPr>
          </a:lstStyle>
          <a:p>
            <a:pPr>
              <a:defRPr/>
            </a:pPr>
            <a:fld id="{2235D0EF-B012-4E63-8B3F-B8FA9F53A2CA}" type="datetime1">
              <a:rPr lang="en-US" smtClean="0"/>
              <a:t>1/4/2023</a:t>
            </a:fld>
            <a:endParaRPr lang="en-GB"/>
          </a:p>
        </p:txBody>
      </p:sp>
      <p:sp>
        <p:nvSpPr>
          <p:cNvPr id="6" name="Footer Placeholder 4">
            <a:extLst>
              <a:ext uri="{FF2B5EF4-FFF2-40B4-BE49-F238E27FC236}">
                <a16:creationId xmlns:a16="http://schemas.microsoft.com/office/drawing/2014/main" id="{8A20FB76-7CDD-4596-8B2F-8900C3068E54}"/>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857788D-1C53-4E12-880A-2E9B292BABA2}"/>
              </a:ext>
            </a:extLst>
          </p:cNvPr>
          <p:cNvSpPr>
            <a:spLocks noGrp="1"/>
          </p:cNvSpPr>
          <p:nvPr>
            <p:ph type="sldNum" sz="quarter" idx="12"/>
          </p:nvPr>
        </p:nvSpPr>
        <p:spPr/>
        <p:txBody>
          <a:bodyPr/>
          <a:lstStyle>
            <a:lvl1pPr>
              <a:defRPr/>
            </a:lvl1pPr>
          </a:lstStyle>
          <a:p>
            <a:fld id="{C6B59815-7C37-445A-89C9-60B6D5FA9FC9}" type="slidenum">
              <a:rPr lang="en-GB" altLang="en-US"/>
              <a:pPr/>
              <a:t>‹#›</a:t>
            </a:fld>
            <a:endParaRPr lang="en-GB" altLang="en-US"/>
          </a:p>
        </p:txBody>
      </p:sp>
    </p:spTree>
    <p:extLst>
      <p:ext uri="{BB962C8B-B14F-4D97-AF65-F5344CB8AC3E}">
        <p14:creationId xmlns:p14="http://schemas.microsoft.com/office/powerpoint/2010/main" val="22317165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BF235261-B9BA-43FB-9C9F-F550092F0B24}"/>
              </a:ext>
            </a:extLst>
          </p:cNvPr>
          <p:cNvSpPr>
            <a:spLocks noGrp="1"/>
          </p:cNvSpPr>
          <p:nvPr>
            <p:ph type="dt" sz="half" idx="10"/>
          </p:nvPr>
        </p:nvSpPr>
        <p:spPr/>
        <p:txBody>
          <a:bodyPr/>
          <a:lstStyle>
            <a:lvl1pPr>
              <a:defRPr/>
            </a:lvl1pPr>
          </a:lstStyle>
          <a:p>
            <a:pPr>
              <a:defRPr/>
            </a:pPr>
            <a:fld id="{AC56FC8F-9D7E-4DDB-B7D5-BDCA01688065}" type="datetime1">
              <a:rPr lang="en-US" smtClean="0"/>
              <a:t>1/4/2023</a:t>
            </a:fld>
            <a:endParaRPr lang="en-GB"/>
          </a:p>
        </p:txBody>
      </p:sp>
      <p:sp>
        <p:nvSpPr>
          <p:cNvPr id="8" name="Footer Placeholder 4">
            <a:extLst>
              <a:ext uri="{FF2B5EF4-FFF2-40B4-BE49-F238E27FC236}">
                <a16:creationId xmlns:a16="http://schemas.microsoft.com/office/drawing/2014/main" id="{99C434C0-5F20-4295-B643-C5CBEB805F70}"/>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1A899422-5AF5-44D5-AD14-58DE813BC06C}"/>
              </a:ext>
            </a:extLst>
          </p:cNvPr>
          <p:cNvSpPr>
            <a:spLocks noGrp="1"/>
          </p:cNvSpPr>
          <p:nvPr>
            <p:ph type="sldNum" sz="quarter" idx="12"/>
          </p:nvPr>
        </p:nvSpPr>
        <p:spPr/>
        <p:txBody>
          <a:bodyPr/>
          <a:lstStyle>
            <a:lvl1pPr>
              <a:defRPr/>
            </a:lvl1pPr>
          </a:lstStyle>
          <a:p>
            <a:fld id="{2ACBD0F8-D2DD-4D67-98F8-301D489A9E38}" type="slidenum">
              <a:rPr lang="en-GB" altLang="en-US"/>
              <a:pPr/>
              <a:t>‹#›</a:t>
            </a:fld>
            <a:endParaRPr lang="en-GB" altLang="en-US"/>
          </a:p>
        </p:txBody>
      </p:sp>
    </p:spTree>
    <p:extLst>
      <p:ext uri="{BB962C8B-B14F-4D97-AF65-F5344CB8AC3E}">
        <p14:creationId xmlns:p14="http://schemas.microsoft.com/office/powerpoint/2010/main" val="31350768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BF7A17F6-FCAB-47ED-95E1-09F1472AA27E}"/>
              </a:ext>
            </a:extLst>
          </p:cNvPr>
          <p:cNvSpPr>
            <a:spLocks noGrp="1"/>
          </p:cNvSpPr>
          <p:nvPr>
            <p:ph type="dt" sz="half" idx="10"/>
          </p:nvPr>
        </p:nvSpPr>
        <p:spPr/>
        <p:txBody>
          <a:bodyPr/>
          <a:lstStyle>
            <a:lvl1pPr>
              <a:defRPr/>
            </a:lvl1pPr>
          </a:lstStyle>
          <a:p>
            <a:pPr>
              <a:defRPr/>
            </a:pPr>
            <a:fld id="{E80DB2B5-B1DA-4C71-870C-A2DA127F6FBB}" type="datetime1">
              <a:rPr lang="en-US" smtClean="0"/>
              <a:t>1/4/2023</a:t>
            </a:fld>
            <a:endParaRPr lang="en-GB"/>
          </a:p>
        </p:txBody>
      </p:sp>
      <p:sp>
        <p:nvSpPr>
          <p:cNvPr id="4" name="Footer Placeholder 4">
            <a:extLst>
              <a:ext uri="{FF2B5EF4-FFF2-40B4-BE49-F238E27FC236}">
                <a16:creationId xmlns:a16="http://schemas.microsoft.com/office/drawing/2014/main" id="{C0C27F9E-761E-4E11-88BC-2F74DCB937A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2D50A31D-DFF3-4C47-9933-D6E41B7DEBD6}"/>
              </a:ext>
            </a:extLst>
          </p:cNvPr>
          <p:cNvSpPr>
            <a:spLocks noGrp="1"/>
          </p:cNvSpPr>
          <p:nvPr>
            <p:ph type="sldNum" sz="quarter" idx="12"/>
          </p:nvPr>
        </p:nvSpPr>
        <p:spPr/>
        <p:txBody>
          <a:bodyPr/>
          <a:lstStyle>
            <a:lvl1pPr>
              <a:defRPr/>
            </a:lvl1pPr>
          </a:lstStyle>
          <a:p>
            <a:fld id="{C6B368C3-8A0F-4C5E-96AE-B6C3E200FBA4}" type="slidenum">
              <a:rPr lang="en-GB" altLang="en-US"/>
              <a:pPr/>
              <a:t>‹#›</a:t>
            </a:fld>
            <a:endParaRPr lang="en-GB" altLang="en-US"/>
          </a:p>
        </p:txBody>
      </p:sp>
    </p:spTree>
    <p:extLst>
      <p:ext uri="{BB962C8B-B14F-4D97-AF65-F5344CB8AC3E}">
        <p14:creationId xmlns:p14="http://schemas.microsoft.com/office/powerpoint/2010/main" val="39464969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F91C0A6-D661-4840-A1D2-795F8A8C6DEA}"/>
              </a:ext>
            </a:extLst>
          </p:cNvPr>
          <p:cNvSpPr>
            <a:spLocks noGrp="1"/>
          </p:cNvSpPr>
          <p:nvPr>
            <p:ph type="dt" sz="half" idx="10"/>
          </p:nvPr>
        </p:nvSpPr>
        <p:spPr/>
        <p:txBody>
          <a:bodyPr/>
          <a:lstStyle>
            <a:lvl1pPr>
              <a:defRPr/>
            </a:lvl1pPr>
          </a:lstStyle>
          <a:p>
            <a:pPr>
              <a:defRPr/>
            </a:pPr>
            <a:fld id="{F7700BA9-9C8A-43C5-8B98-E33045016CC0}" type="datetime1">
              <a:rPr lang="en-US" smtClean="0"/>
              <a:t>1/4/2023</a:t>
            </a:fld>
            <a:endParaRPr lang="en-GB"/>
          </a:p>
        </p:txBody>
      </p:sp>
      <p:sp>
        <p:nvSpPr>
          <p:cNvPr id="3" name="Footer Placeholder 4">
            <a:extLst>
              <a:ext uri="{FF2B5EF4-FFF2-40B4-BE49-F238E27FC236}">
                <a16:creationId xmlns:a16="http://schemas.microsoft.com/office/drawing/2014/main" id="{EAA2D0B1-3037-4E56-A2F1-A185B8BCC15D}"/>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E8DE62AD-9FCC-47B3-AA9B-DF264831881F}"/>
              </a:ext>
            </a:extLst>
          </p:cNvPr>
          <p:cNvSpPr>
            <a:spLocks noGrp="1"/>
          </p:cNvSpPr>
          <p:nvPr>
            <p:ph type="sldNum" sz="quarter" idx="12"/>
          </p:nvPr>
        </p:nvSpPr>
        <p:spPr/>
        <p:txBody>
          <a:bodyPr/>
          <a:lstStyle>
            <a:lvl1pPr>
              <a:defRPr/>
            </a:lvl1pPr>
          </a:lstStyle>
          <a:p>
            <a:fld id="{9D4C4F3F-A3D3-4ACE-A72D-15D98CF57EED}" type="slidenum">
              <a:rPr lang="en-GB" altLang="en-US"/>
              <a:pPr/>
              <a:t>‹#›</a:t>
            </a:fld>
            <a:endParaRPr lang="en-GB" altLang="en-US"/>
          </a:p>
        </p:txBody>
      </p:sp>
    </p:spTree>
    <p:extLst>
      <p:ext uri="{BB962C8B-B14F-4D97-AF65-F5344CB8AC3E}">
        <p14:creationId xmlns:p14="http://schemas.microsoft.com/office/powerpoint/2010/main" val="21321769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9CE26D3-FC8C-4BF5-844A-A75ABEE212FD}"/>
              </a:ext>
            </a:extLst>
          </p:cNvPr>
          <p:cNvSpPr>
            <a:spLocks noGrp="1"/>
          </p:cNvSpPr>
          <p:nvPr>
            <p:ph type="dt" sz="half" idx="10"/>
          </p:nvPr>
        </p:nvSpPr>
        <p:spPr/>
        <p:txBody>
          <a:bodyPr/>
          <a:lstStyle>
            <a:lvl1pPr>
              <a:defRPr/>
            </a:lvl1pPr>
          </a:lstStyle>
          <a:p>
            <a:pPr>
              <a:defRPr/>
            </a:pPr>
            <a:fld id="{AD1722C8-EAB8-4A0D-AFCA-247695F5B35F}" type="datetime1">
              <a:rPr lang="en-US" smtClean="0"/>
              <a:t>1/4/2023</a:t>
            </a:fld>
            <a:endParaRPr lang="en-GB"/>
          </a:p>
        </p:txBody>
      </p:sp>
      <p:sp>
        <p:nvSpPr>
          <p:cNvPr id="6" name="Footer Placeholder 4">
            <a:extLst>
              <a:ext uri="{FF2B5EF4-FFF2-40B4-BE49-F238E27FC236}">
                <a16:creationId xmlns:a16="http://schemas.microsoft.com/office/drawing/2014/main" id="{0E6B4833-B417-4C71-80FD-F42999CB793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021EB18E-9133-4B51-B4DE-03D0F8977F2D}"/>
              </a:ext>
            </a:extLst>
          </p:cNvPr>
          <p:cNvSpPr>
            <a:spLocks noGrp="1"/>
          </p:cNvSpPr>
          <p:nvPr>
            <p:ph type="sldNum" sz="quarter" idx="12"/>
          </p:nvPr>
        </p:nvSpPr>
        <p:spPr/>
        <p:txBody>
          <a:bodyPr/>
          <a:lstStyle>
            <a:lvl1pPr>
              <a:defRPr/>
            </a:lvl1pPr>
          </a:lstStyle>
          <a:p>
            <a:fld id="{D31AD541-2DA5-4EC2-AD4B-0C8089E1A00F}" type="slidenum">
              <a:rPr lang="en-GB" altLang="en-US"/>
              <a:pPr/>
              <a:t>‹#›</a:t>
            </a:fld>
            <a:endParaRPr lang="en-GB" altLang="en-US"/>
          </a:p>
        </p:txBody>
      </p:sp>
    </p:spTree>
    <p:extLst>
      <p:ext uri="{BB962C8B-B14F-4D97-AF65-F5344CB8AC3E}">
        <p14:creationId xmlns:p14="http://schemas.microsoft.com/office/powerpoint/2010/main" val="23100442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A5A39FE-A505-4C5C-91F1-994DF46EE1C5}"/>
              </a:ext>
            </a:extLst>
          </p:cNvPr>
          <p:cNvSpPr>
            <a:spLocks noGrp="1"/>
          </p:cNvSpPr>
          <p:nvPr>
            <p:ph type="dt" sz="half" idx="10"/>
          </p:nvPr>
        </p:nvSpPr>
        <p:spPr/>
        <p:txBody>
          <a:bodyPr/>
          <a:lstStyle>
            <a:lvl1pPr>
              <a:defRPr/>
            </a:lvl1pPr>
          </a:lstStyle>
          <a:p>
            <a:pPr>
              <a:defRPr/>
            </a:pPr>
            <a:fld id="{F74DCC72-4D03-45F4-837A-9A24D3FD6D6F}" type="datetime1">
              <a:rPr lang="en-US" smtClean="0"/>
              <a:t>1/4/2023</a:t>
            </a:fld>
            <a:endParaRPr lang="en-GB"/>
          </a:p>
        </p:txBody>
      </p:sp>
      <p:sp>
        <p:nvSpPr>
          <p:cNvPr id="6" name="Footer Placeholder 4">
            <a:extLst>
              <a:ext uri="{FF2B5EF4-FFF2-40B4-BE49-F238E27FC236}">
                <a16:creationId xmlns:a16="http://schemas.microsoft.com/office/drawing/2014/main" id="{024FA29C-CBAD-4DEA-B4C8-FA0FA9C736E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E26867D-8798-44A6-9576-5E21906A94E9}"/>
              </a:ext>
            </a:extLst>
          </p:cNvPr>
          <p:cNvSpPr>
            <a:spLocks noGrp="1"/>
          </p:cNvSpPr>
          <p:nvPr>
            <p:ph type="sldNum" sz="quarter" idx="12"/>
          </p:nvPr>
        </p:nvSpPr>
        <p:spPr/>
        <p:txBody>
          <a:bodyPr/>
          <a:lstStyle>
            <a:lvl1pPr>
              <a:defRPr/>
            </a:lvl1pPr>
          </a:lstStyle>
          <a:p>
            <a:fld id="{5FEA75B1-73D4-4C0F-B20E-67373F5153C5}" type="slidenum">
              <a:rPr lang="en-GB" altLang="en-US"/>
              <a:pPr/>
              <a:t>‹#›</a:t>
            </a:fld>
            <a:endParaRPr lang="en-GB" altLang="en-US"/>
          </a:p>
        </p:txBody>
      </p:sp>
    </p:spTree>
    <p:extLst>
      <p:ext uri="{BB962C8B-B14F-4D97-AF65-F5344CB8AC3E}">
        <p14:creationId xmlns:p14="http://schemas.microsoft.com/office/powerpoint/2010/main" val="32900392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B203A9-085F-4CF8-B398-488DCB2F5A71}"/>
              </a:ext>
            </a:extLst>
          </p:cNvPr>
          <p:cNvSpPr>
            <a:spLocks noGrp="1"/>
          </p:cNvSpPr>
          <p:nvPr>
            <p:ph type="dt" sz="half" idx="10"/>
          </p:nvPr>
        </p:nvSpPr>
        <p:spPr/>
        <p:txBody>
          <a:bodyPr/>
          <a:lstStyle>
            <a:lvl1pPr>
              <a:defRPr/>
            </a:lvl1pPr>
          </a:lstStyle>
          <a:p>
            <a:pPr>
              <a:defRPr/>
            </a:pPr>
            <a:fld id="{8BA3D6B7-15D1-4FE2-81E1-EE0BF91C8D04}" type="datetime1">
              <a:rPr lang="en-US" smtClean="0"/>
              <a:t>1/4/2023</a:t>
            </a:fld>
            <a:endParaRPr lang="en-GB"/>
          </a:p>
        </p:txBody>
      </p:sp>
      <p:sp>
        <p:nvSpPr>
          <p:cNvPr id="5" name="Footer Placeholder 4">
            <a:extLst>
              <a:ext uri="{FF2B5EF4-FFF2-40B4-BE49-F238E27FC236}">
                <a16:creationId xmlns:a16="http://schemas.microsoft.com/office/drawing/2014/main" id="{537F70D7-9B03-4B42-A5DB-DD0E1124701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1CF9C74-E93C-4FF6-94E6-E68D1DC309CB}"/>
              </a:ext>
            </a:extLst>
          </p:cNvPr>
          <p:cNvSpPr>
            <a:spLocks noGrp="1"/>
          </p:cNvSpPr>
          <p:nvPr>
            <p:ph type="sldNum" sz="quarter" idx="12"/>
          </p:nvPr>
        </p:nvSpPr>
        <p:spPr/>
        <p:txBody>
          <a:bodyPr/>
          <a:lstStyle>
            <a:lvl1pPr>
              <a:defRPr/>
            </a:lvl1pPr>
          </a:lstStyle>
          <a:p>
            <a:fld id="{A01527EE-AE6E-4D49-951D-A09B96C9796C}" type="slidenum">
              <a:rPr lang="en-GB" altLang="en-US"/>
              <a:pPr/>
              <a:t>‹#›</a:t>
            </a:fld>
            <a:endParaRPr lang="en-GB" altLang="en-US"/>
          </a:p>
        </p:txBody>
      </p:sp>
    </p:spTree>
    <p:extLst>
      <p:ext uri="{BB962C8B-B14F-4D97-AF65-F5344CB8AC3E}">
        <p14:creationId xmlns:p14="http://schemas.microsoft.com/office/powerpoint/2010/main" val="14562095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F2BEDC-C6D7-46CD-B7E1-8506874BD26D}"/>
              </a:ext>
            </a:extLst>
          </p:cNvPr>
          <p:cNvSpPr>
            <a:spLocks noGrp="1"/>
          </p:cNvSpPr>
          <p:nvPr>
            <p:ph type="dt" sz="half" idx="10"/>
          </p:nvPr>
        </p:nvSpPr>
        <p:spPr/>
        <p:txBody>
          <a:bodyPr/>
          <a:lstStyle>
            <a:lvl1pPr>
              <a:defRPr/>
            </a:lvl1pPr>
          </a:lstStyle>
          <a:p>
            <a:pPr>
              <a:defRPr/>
            </a:pPr>
            <a:fld id="{068DF401-6CAA-4544-91A1-ED5E95C385EF}" type="datetime1">
              <a:rPr lang="en-US" smtClean="0"/>
              <a:t>1/4/2023</a:t>
            </a:fld>
            <a:endParaRPr lang="en-GB"/>
          </a:p>
        </p:txBody>
      </p:sp>
      <p:sp>
        <p:nvSpPr>
          <p:cNvPr id="5" name="Footer Placeholder 4">
            <a:extLst>
              <a:ext uri="{FF2B5EF4-FFF2-40B4-BE49-F238E27FC236}">
                <a16:creationId xmlns:a16="http://schemas.microsoft.com/office/drawing/2014/main" id="{CA88D247-4E6C-4F6D-83EC-BC599F2CDB8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1FD50B5-9C72-444E-AC02-20BF957D4838}"/>
              </a:ext>
            </a:extLst>
          </p:cNvPr>
          <p:cNvSpPr>
            <a:spLocks noGrp="1"/>
          </p:cNvSpPr>
          <p:nvPr>
            <p:ph type="sldNum" sz="quarter" idx="12"/>
          </p:nvPr>
        </p:nvSpPr>
        <p:spPr/>
        <p:txBody>
          <a:bodyPr/>
          <a:lstStyle>
            <a:lvl1pPr>
              <a:defRPr/>
            </a:lvl1pPr>
          </a:lstStyle>
          <a:p>
            <a:fld id="{BA9EF851-949A-44EE-B771-B784DB018626}" type="slidenum">
              <a:rPr lang="en-GB" altLang="en-US"/>
              <a:pPr/>
              <a:t>‹#›</a:t>
            </a:fld>
            <a:endParaRPr lang="en-GB" altLang="en-US"/>
          </a:p>
        </p:txBody>
      </p:sp>
    </p:spTree>
    <p:extLst>
      <p:ext uri="{BB962C8B-B14F-4D97-AF65-F5344CB8AC3E}">
        <p14:creationId xmlns:p14="http://schemas.microsoft.com/office/powerpoint/2010/main" val="1325630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3.png"/><Relationship Id="rId2" Type="http://schemas.openxmlformats.org/officeDocument/2006/relationships/slideLayout" Target="../slideLayouts/slideLayout13.xml"/><Relationship Id="rId16" Type="http://schemas.microsoft.com/office/2007/relationships/hdphoto" Target="../media/hdphoto1.wdp"/><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BF6D35-AC6D-BBEF-138F-F17DA67D8A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149B7C-40D7-A53A-DD94-F6FF41F258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7B3E93-FBCE-4A65-EBAF-7C37095389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6E23CE-39C5-402E-A947-818C056284B8}" type="datetime1">
              <a:rPr lang="en-US" smtClean="0"/>
              <a:t>1/4/2023</a:t>
            </a:fld>
            <a:endParaRPr lang="en-US"/>
          </a:p>
        </p:txBody>
      </p:sp>
      <p:sp>
        <p:nvSpPr>
          <p:cNvPr id="5" name="Footer Placeholder 4">
            <a:extLst>
              <a:ext uri="{FF2B5EF4-FFF2-40B4-BE49-F238E27FC236}">
                <a16:creationId xmlns:a16="http://schemas.microsoft.com/office/drawing/2014/main" id="{AC777CE0-51FF-14B9-37D4-2F1C72AF0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4D6614F-3065-4EAC-C1AD-269F95DFF0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0B764-755D-456F-8D40-BF150A21D721}" type="slidenum">
              <a:rPr lang="en-US" smtClean="0"/>
              <a:t>‹#›</a:t>
            </a:fld>
            <a:endParaRPr lang="en-US"/>
          </a:p>
        </p:txBody>
      </p:sp>
    </p:spTree>
    <p:extLst>
      <p:ext uri="{BB962C8B-B14F-4D97-AF65-F5344CB8AC3E}">
        <p14:creationId xmlns:p14="http://schemas.microsoft.com/office/powerpoint/2010/main" val="2912021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p:cNvGrpSpPr/>
          <p:nvPr/>
        </p:nvGrpSpPr>
        <p:grpSpPr>
          <a:xfrm>
            <a:off x="11363552" y="6255258"/>
            <a:ext cx="524256"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cstate="print">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914400" y="484632"/>
            <a:ext cx="103632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4400" y="2121408"/>
            <a:ext cx="103632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89824" y="6272786"/>
            <a:ext cx="3273552"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96536014-52A8-4B3A-934D-1EEE813A2D0C}" type="datetime1">
              <a:rPr lang="en-US" smtClean="0">
                <a:solidFill>
                  <a:prstClr val="black">
                    <a:tint val="75000"/>
                  </a:prstClr>
                </a:solidFill>
              </a:rPr>
              <a:t>1/4/2023</a:t>
            </a:fld>
            <a:endParaRPr lang="en-US" dirty="0">
              <a:solidFill>
                <a:prstClr val="black">
                  <a:tint val="75000"/>
                </a:prstClr>
              </a:solidFill>
            </a:endParaRPr>
          </a:p>
        </p:txBody>
      </p:sp>
      <p:sp>
        <p:nvSpPr>
          <p:cNvPr id="5" name="Footer Placeholder 4"/>
          <p:cNvSpPr>
            <a:spLocks noGrp="1"/>
          </p:cNvSpPr>
          <p:nvPr>
            <p:ph type="ftr" sz="quarter" idx="3"/>
          </p:nvPr>
        </p:nvSpPr>
        <p:spPr>
          <a:xfrm>
            <a:off x="914400" y="6272786"/>
            <a:ext cx="6327648"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11311128" y="6272786"/>
            <a:ext cx="64008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D9ACA927-5BF6-43E4-8ED7-EFC7DCB639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037208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FE162C-BB3F-428F-B8D9-E7B518A569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K"/>
          </a:p>
        </p:txBody>
      </p:sp>
      <p:sp>
        <p:nvSpPr>
          <p:cNvPr id="3" name="Text Placeholder 2">
            <a:extLst>
              <a:ext uri="{FF2B5EF4-FFF2-40B4-BE49-F238E27FC236}">
                <a16:creationId xmlns:a16="http://schemas.microsoft.com/office/drawing/2014/main" id="{E8677606-4A19-496B-BE31-19342DA4E7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DD659B7D-AA3D-4D64-AC57-3565529C6F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07E3B5-9948-4A20-A706-13E7EA0B9E31}" type="datetime1">
              <a:rPr lang="en-US" smtClean="0"/>
              <a:t>1/4/2023</a:t>
            </a:fld>
            <a:endParaRPr lang="en-PK"/>
          </a:p>
        </p:txBody>
      </p:sp>
      <p:sp>
        <p:nvSpPr>
          <p:cNvPr id="5" name="Footer Placeholder 4">
            <a:extLst>
              <a:ext uri="{FF2B5EF4-FFF2-40B4-BE49-F238E27FC236}">
                <a16:creationId xmlns:a16="http://schemas.microsoft.com/office/drawing/2014/main" id="{7279D0C7-8B70-42CA-B7BE-0A3DC6EB9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K"/>
          </a:p>
        </p:txBody>
      </p:sp>
      <p:sp>
        <p:nvSpPr>
          <p:cNvPr id="6" name="Slide Number Placeholder 5">
            <a:extLst>
              <a:ext uri="{FF2B5EF4-FFF2-40B4-BE49-F238E27FC236}">
                <a16:creationId xmlns:a16="http://schemas.microsoft.com/office/drawing/2014/main" id="{04763721-38B1-4C3B-85AF-A0DFD782F4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F84BBE-A132-49F2-9C4A-E60B52CBD8C2}" type="slidenum">
              <a:rPr lang="en-PK" smtClean="0"/>
              <a:t>‹#›</a:t>
            </a:fld>
            <a:endParaRPr lang="en-PK"/>
          </a:p>
        </p:txBody>
      </p:sp>
    </p:spTree>
    <p:extLst>
      <p:ext uri="{BB962C8B-B14F-4D97-AF65-F5344CB8AC3E}">
        <p14:creationId xmlns:p14="http://schemas.microsoft.com/office/powerpoint/2010/main" val="318835084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DABA974-A5AE-4D7D-9797-C48432B0D1C4}"/>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8864847E-E205-4424-8B0C-FE824C690770}"/>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CF7CFAC4-6FE6-4466-B5A9-43805E3E888D}"/>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7D2F18AB-3C54-4EED-A0A0-82771C702D2B}" type="datetime1">
              <a:rPr lang="en-US" smtClean="0"/>
              <a:t>1/4/2023</a:t>
            </a:fld>
            <a:endParaRPr lang="en-GB"/>
          </a:p>
        </p:txBody>
      </p:sp>
      <p:sp>
        <p:nvSpPr>
          <p:cNvPr id="5" name="Footer Placeholder 4">
            <a:extLst>
              <a:ext uri="{FF2B5EF4-FFF2-40B4-BE49-F238E27FC236}">
                <a16:creationId xmlns:a16="http://schemas.microsoft.com/office/drawing/2014/main" id="{BDF762CB-E095-4F8F-B8AD-D25FC9344E63}"/>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9DAEEAE5-BC79-4763-8666-1E70828D13E8}"/>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01D93ABE-14BD-462A-AB59-37068476DB78}" type="slidenum">
              <a:rPr lang="en-GB" altLang="en-US"/>
              <a:pPr/>
              <a:t>‹#›</a:t>
            </a:fld>
            <a:endParaRPr lang="en-GB" altLang="en-US"/>
          </a:p>
        </p:txBody>
      </p:sp>
    </p:spTree>
    <p:extLst>
      <p:ext uri="{BB962C8B-B14F-4D97-AF65-F5344CB8AC3E}">
        <p14:creationId xmlns:p14="http://schemas.microsoft.com/office/powerpoint/2010/main" val="351381220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chart" Target="../charts/chart1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27.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CD914-255A-4204-6074-3985FFEA5D4C}"/>
              </a:ext>
            </a:extLst>
          </p:cNvPr>
          <p:cNvSpPr>
            <a:spLocks noGrp="1"/>
          </p:cNvSpPr>
          <p:nvPr>
            <p:ph type="ctrTitle"/>
          </p:nvPr>
        </p:nvSpPr>
        <p:spPr>
          <a:xfrm>
            <a:off x="307975" y="201613"/>
            <a:ext cx="7228185" cy="2660650"/>
          </a:xfrm>
        </p:spPr>
        <p:txBody>
          <a:bodyPr/>
          <a:lstStyle/>
          <a:p>
            <a:pPr fontAlgn="auto">
              <a:spcAft>
                <a:spcPts val="0"/>
              </a:spcAft>
              <a:defRPr/>
            </a:pPr>
            <a:r>
              <a:rPr lang="en-GB" sz="6000" b="1" dirty="0">
                <a:solidFill>
                  <a:schemeClr val="tx1"/>
                </a:solidFill>
                <a:latin typeface="Optima" panose="02000503060000020004" pitchFamily="2" charset="0"/>
              </a:rPr>
              <a:t>Economic Briefing</a:t>
            </a:r>
          </a:p>
        </p:txBody>
      </p:sp>
      <p:pic>
        <p:nvPicPr>
          <p:cNvPr id="10243" name="Picture 4">
            <a:extLst>
              <a:ext uri="{FF2B5EF4-FFF2-40B4-BE49-F238E27FC236}">
                <a16:creationId xmlns:a16="http://schemas.microsoft.com/office/drawing/2014/main" id="{C1E93222-E19D-1E6E-E3A8-8FAB9C5D8F3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7">
            <a:extLst>
              <a:ext uri="{FF2B5EF4-FFF2-40B4-BE49-F238E27FC236}">
                <a16:creationId xmlns:a16="http://schemas.microsoft.com/office/drawing/2014/main" id="{60002979-99BC-421A-3127-F32FAEEC27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43238"/>
            <a:ext cx="12192000" cy="381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9D9D23CF-50CC-848A-D8A6-4F51754DA570}"/>
              </a:ext>
            </a:extLst>
          </p:cNvPr>
          <p:cNvSpPr>
            <a:spLocks noGrp="1"/>
          </p:cNvSpPr>
          <p:nvPr>
            <p:ph type="subTitle" idx="1"/>
          </p:nvPr>
        </p:nvSpPr>
        <p:spPr>
          <a:xfrm>
            <a:off x="4079875" y="6161088"/>
            <a:ext cx="4059238" cy="363537"/>
          </a:xfrm>
          <a:solidFill>
            <a:srgbClr val="0E2D1E"/>
          </a:solidFill>
        </p:spPr>
        <p:txBody>
          <a:bodyPr rtlCol="0"/>
          <a:lstStyle/>
          <a:p>
            <a:pPr algn="ctr" fontAlgn="auto">
              <a:defRPr/>
            </a:pPr>
            <a:r>
              <a:rPr lang="en-GB" sz="1800" dirty="0">
                <a:solidFill>
                  <a:schemeClr val="bg1"/>
                </a:solidFill>
              </a:rPr>
              <a:t>Jan 4, 2023</a:t>
            </a:r>
          </a:p>
        </p:txBody>
      </p:sp>
      <p:sp>
        <p:nvSpPr>
          <p:cNvPr id="5" name="Slide Number Placeholder 4">
            <a:extLst>
              <a:ext uri="{FF2B5EF4-FFF2-40B4-BE49-F238E27FC236}">
                <a16:creationId xmlns:a16="http://schemas.microsoft.com/office/drawing/2014/main" id="{A04E42CC-03EF-68C9-1AC6-5D01EE500273}"/>
              </a:ext>
            </a:extLst>
          </p:cNvPr>
          <p:cNvSpPr>
            <a:spLocks noGrp="1"/>
          </p:cNvSpPr>
          <p:nvPr>
            <p:ph type="sldNum" sz="quarter" idx="12"/>
          </p:nvPr>
        </p:nvSpPr>
        <p:spPr/>
        <p:txBody>
          <a:bodyPr/>
          <a:lstStyle/>
          <a:p>
            <a:fld id="{B380B764-755D-456F-8D40-BF150A21D721}"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61590-DCC1-470A-ACF6-A8E5C31CF8C8}"/>
              </a:ext>
            </a:extLst>
          </p:cNvPr>
          <p:cNvSpPr>
            <a:spLocks noGrp="1"/>
          </p:cNvSpPr>
          <p:nvPr>
            <p:ph type="title"/>
          </p:nvPr>
        </p:nvSpPr>
        <p:spPr>
          <a:xfrm>
            <a:off x="543791" y="309707"/>
            <a:ext cx="11104418" cy="840220"/>
          </a:xfrm>
        </p:spPr>
        <p:txBody>
          <a:bodyPr>
            <a:normAutofit/>
          </a:bodyPr>
          <a:lstStyle/>
          <a:p>
            <a:r>
              <a:rPr lang="en-US" sz="4000" dirty="0"/>
              <a:t>PTI’s white paper has distorted economic realities</a:t>
            </a:r>
          </a:p>
        </p:txBody>
      </p:sp>
      <p:graphicFrame>
        <p:nvGraphicFramePr>
          <p:cNvPr id="10" name="Content Placeholder 9">
            <a:extLst>
              <a:ext uri="{FF2B5EF4-FFF2-40B4-BE49-F238E27FC236}">
                <a16:creationId xmlns:a16="http://schemas.microsoft.com/office/drawing/2014/main" id="{2F79881E-AC39-44C0-8EB6-FE41754AED82}"/>
              </a:ext>
            </a:extLst>
          </p:cNvPr>
          <p:cNvGraphicFramePr>
            <a:graphicFrameLocks noGrp="1"/>
          </p:cNvGraphicFramePr>
          <p:nvPr>
            <p:ph idx="1"/>
            <p:extLst>
              <p:ext uri="{D42A27DB-BD31-4B8C-83A1-F6EECF244321}">
                <p14:modId xmlns:p14="http://schemas.microsoft.com/office/powerpoint/2010/main" val="3497294920"/>
              </p:ext>
            </p:extLst>
          </p:nvPr>
        </p:nvGraphicFramePr>
        <p:xfrm>
          <a:off x="861391" y="1423913"/>
          <a:ext cx="10515600" cy="5297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DE40DDD8-AE19-A8F8-DDB8-FA9417A42CE3}"/>
              </a:ext>
            </a:extLst>
          </p:cNvPr>
          <p:cNvSpPr>
            <a:spLocks noGrp="1"/>
          </p:cNvSpPr>
          <p:nvPr>
            <p:ph type="sldNum" sz="quarter" idx="12"/>
          </p:nvPr>
        </p:nvSpPr>
        <p:spPr/>
        <p:txBody>
          <a:bodyPr/>
          <a:lstStyle/>
          <a:p>
            <a:fld id="{B380B764-755D-456F-8D40-BF150A21D721}" type="slidenum">
              <a:rPr lang="en-US" smtClean="0"/>
              <a:t>2</a:t>
            </a:fld>
            <a:endParaRPr lang="en-US"/>
          </a:p>
        </p:txBody>
      </p:sp>
      <p:pic>
        <p:nvPicPr>
          <p:cNvPr id="5" name="Picture 4">
            <a:extLst>
              <a:ext uri="{FF2B5EF4-FFF2-40B4-BE49-F238E27FC236}">
                <a16:creationId xmlns:a16="http://schemas.microsoft.com/office/drawing/2014/main" id="{A3872F6A-8C6B-6ACC-337E-A33266BDCF6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350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5296D41A-9465-4D0A-92F2-69767099E410}"/>
              </a:ext>
            </a:extLst>
          </p:cNvPr>
          <p:cNvSpPr txBox="1">
            <a:spLocks/>
          </p:cNvSpPr>
          <p:nvPr/>
        </p:nvSpPr>
        <p:spPr>
          <a:xfrm>
            <a:off x="789709" y="1252539"/>
            <a:ext cx="10113818" cy="4352925"/>
          </a:xfrm>
          <a:prstGeom prst="rect">
            <a:avLst/>
          </a:prstGeom>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b="1" dirty="0">
                <a:solidFill>
                  <a:prstClr val="black"/>
                </a:solidFill>
                <a:latin typeface="Calibri"/>
              </a:rPr>
              <a:t>PTI Claims that Fiscal Deficit was 7.6% of GDP in FY 2018</a:t>
            </a:r>
            <a:endParaRPr lang="en-PK" dirty="0">
              <a:solidFill>
                <a:prstClr val="black"/>
              </a:solidFill>
              <a:latin typeface="Calibri"/>
            </a:endParaRPr>
          </a:p>
          <a:p>
            <a:pPr lvl="1">
              <a:defRPr/>
            </a:pPr>
            <a:r>
              <a:rPr lang="en-US" dirty="0">
                <a:solidFill>
                  <a:prstClr val="black"/>
                </a:solidFill>
                <a:latin typeface="Calibri"/>
              </a:rPr>
              <a:t>Fiscal deficit was actually 5.8 % of GDP in FY2018</a:t>
            </a:r>
            <a:endParaRPr lang="en-PK" dirty="0">
              <a:solidFill>
                <a:prstClr val="black"/>
              </a:solidFill>
              <a:latin typeface="Calibri"/>
            </a:endParaRPr>
          </a:p>
          <a:p>
            <a:pPr>
              <a:defRPr/>
            </a:pPr>
            <a:r>
              <a:rPr lang="en-US" b="1" dirty="0">
                <a:solidFill>
                  <a:prstClr val="black"/>
                </a:solidFill>
                <a:latin typeface="Calibri"/>
              </a:rPr>
              <a:t>PTI Claims that Fiscal Deficit was reduced to 5.5% of GDP by increasing taxes from Rs 3.7 </a:t>
            </a:r>
            <a:r>
              <a:rPr lang="en-US" b="1" dirty="0" err="1">
                <a:solidFill>
                  <a:prstClr val="black"/>
                </a:solidFill>
                <a:latin typeface="Calibri"/>
              </a:rPr>
              <a:t>trn</a:t>
            </a:r>
            <a:r>
              <a:rPr lang="en-US" b="1" dirty="0">
                <a:solidFill>
                  <a:prstClr val="black"/>
                </a:solidFill>
                <a:latin typeface="Calibri"/>
              </a:rPr>
              <a:t> to Rs 5.5 </a:t>
            </a:r>
            <a:r>
              <a:rPr lang="en-US" b="1" dirty="0" err="1">
                <a:solidFill>
                  <a:prstClr val="black"/>
                </a:solidFill>
                <a:latin typeface="Calibri"/>
              </a:rPr>
              <a:t>trn</a:t>
            </a:r>
            <a:r>
              <a:rPr lang="en-US" b="1" dirty="0">
                <a:solidFill>
                  <a:prstClr val="black"/>
                </a:solidFill>
                <a:latin typeface="Calibri"/>
              </a:rPr>
              <a:t> in a single year</a:t>
            </a:r>
            <a:endParaRPr lang="en-PK" b="1" dirty="0">
              <a:solidFill>
                <a:prstClr val="black"/>
              </a:solidFill>
              <a:latin typeface="Calibri"/>
            </a:endParaRPr>
          </a:p>
          <a:p>
            <a:pPr lvl="1">
              <a:defRPr/>
            </a:pPr>
            <a:r>
              <a:rPr lang="en-US" dirty="0">
                <a:solidFill>
                  <a:prstClr val="black"/>
                </a:solidFill>
                <a:latin typeface="Calibri"/>
              </a:rPr>
              <a:t>In FY2019, the fiscal deficit actually increased to 7.9% of GDP, while FBR tax revenues were reduced by 0.4% to Rs 3,828.5 bn against Rs 3843.8 bn in FY2018.</a:t>
            </a:r>
            <a:endParaRPr lang="en-PK" dirty="0">
              <a:solidFill>
                <a:prstClr val="black"/>
              </a:solidFill>
              <a:latin typeface="Calibri"/>
            </a:endParaRPr>
          </a:p>
        </p:txBody>
      </p:sp>
      <p:sp>
        <p:nvSpPr>
          <p:cNvPr id="3" name="Title 1">
            <a:extLst>
              <a:ext uri="{FF2B5EF4-FFF2-40B4-BE49-F238E27FC236}">
                <a16:creationId xmlns:a16="http://schemas.microsoft.com/office/drawing/2014/main" id="{33AAC7E1-90D5-4C8F-9E17-55A410AA0B40}"/>
              </a:ext>
            </a:extLst>
          </p:cNvPr>
          <p:cNvSpPr txBox="1">
            <a:spLocks/>
          </p:cNvSpPr>
          <p:nvPr/>
        </p:nvSpPr>
        <p:spPr>
          <a:xfrm>
            <a:off x="789709" y="391824"/>
            <a:ext cx="8229600" cy="633412"/>
          </a:xfrm>
          <a:prstGeom prst="rect">
            <a:avLst/>
          </a:prstGeom>
        </p:spPr>
        <p:txBody>
          <a:bodyPr>
            <a:normAutofit fontScale="90000" lnSpcReduction="2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lgn="l" eaLnBrk="1" fontAlgn="auto" hangingPunct="1">
              <a:spcAft>
                <a:spcPts val="0"/>
              </a:spcAft>
              <a:defRPr/>
            </a:pPr>
            <a:r>
              <a:rPr lang="en-GB" dirty="0">
                <a:solidFill>
                  <a:prstClr val="black"/>
                </a:solidFill>
                <a:latin typeface="Calibri"/>
              </a:rPr>
              <a:t>Factually incorrect PTI Claims</a:t>
            </a:r>
          </a:p>
        </p:txBody>
      </p:sp>
      <p:sp>
        <p:nvSpPr>
          <p:cNvPr id="5" name="Slide Number Placeholder 4">
            <a:extLst>
              <a:ext uri="{FF2B5EF4-FFF2-40B4-BE49-F238E27FC236}">
                <a16:creationId xmlns:a16="http://schemas.microsoft.com/office/drawing/2014/main" id="{6D85F3E2-FF8A-EFC8-68B7-94D336F23BAB}"/>
              </a:ext>
            </a:extLst>
          </p:cNvPr>
          <p:cNvSpPr>
            <a:spLocks noGrp="1"/>
          </p:cNvSpPr>
          <p:nvPr>
            <p:ph type="sldNum" sz="quarter" idx="12"/>
          </p:nvPr>
        </p:nvSpPr>
        <p:spPr/>
        <p:txBody>
          <a:bodyPr/>
          <a:lstStyle/>
          <a:p>
            <a:fld id="{9D4C4F3F-A3D3-4ACE-A72D-15D98CF57EED}" type="slidenum">
              <a:rPr lang="en-GB" altLang="en-US" smtClean="0"/>
              <a:pPr/>
              <a:t>3</a:t>
            </a:fld>
            <a:endParaRPr lang="en-GB" altLang="en-US"/>
          </a:p>
        </p:txBody>
      </p:sp>
      <p:pic>
        <p:nvPicPr>
          <p:cNvPr id="6" name="Picture 4">
            <a:extLst>
              <a:ext uri="{FF2B5EF4-FFF2-40B4-BE49-F238E27FC236}">
                <a16:creationId xmlns:a16="http://schemas.microsoft.com/office/drawing/2014/main" id="{5F3BFC0C-71D9-8640-8242-7D4445C842B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Content Placeholder 2">
            <a:extLst>
              <a:ext uri="{FF2B5EF4-FFF2-40B4-BE49-F238E27FC236}">
                <a16:creationId xmlns:a16="http://schemas.microsoft.com/office/drawing/2014/main" id="{7CFFD850-06A8-456C-9289-E28A58096BB7}"/>
              </a:ext>
            </a:extLst>
          </p:cNvPr>
          <p:cNvSpPr>
            <a:spLocks noGrp="1"/>
          </p:cNvSpPr>
          <p:nvPr>
            <p:ph idx="1"/>
          </p:nvPr>
        </p:nvSpPr>
        <p:spPr>
          <a:xfrm>
            <a:off x="1233055" y="1213885"/>
            <a:ext cx="10012461" cy="5298786"/>
          </a:xfrm>
        </p:spPr>
        <p:txBody>
          <a:bodyPr/>
          <a:lstStyle/>
          <a:p>
            <a:pPr eaLnBrk="1" hangingPunct="1">
              <a:spcBef>
                <a:spcPts val="0"/>
              </a:spcBef>
              <a:spcAft>
                <a:spcPts val="1000"/>
              </a:spcAft>
              <a:defRPr/>
            </a:pPr>
            <a:r>
              <a:rPr lang="en-US" sz="2600" b="1" dirty="0">
                <a:latin typeface="+mj-lt"/>
                <a:ea typeface="Calibri" panose="020F0502020204030204" pitchFamily="34" charset="0"/>
                <a:cs typeface="Times New Roman" panose="02020603050405020304" pitchFamily="18" charset="0"/>
              </a:rPr>
              <a:t>PTI Claims that in 2018 the economic growth plummeted to 1.5% and inflation rose to 10.5%.</a:t>
            </a:r>
            <a:endParaRPr lang="en-US" sz="2600" dirty="0">
              <a:latin typeface="+mj-lt"/>
              <a:ea typeface="Calibri" panose="020F0502020204030204" pitchFamily="34" charset="0"/>
              <a:cs typeface="Times New Roman" panose="02020603050405020304" pitchFamily="18" charset="0"/>
            </a:endParaRPr>
          </a:p>
          <a:p>
            <a:pPr lvl="1" eaLnBrk="1" hangingPunct="1">
              <a:spcBef>
                <a:spcPts val="0"/>
              </a:spcBef>
              <a:spcAft>
                <a:spcPts val="1000"/>
              </a:spcAft>
              <a:defRPr/>
            </a:pPr>
            <a:r>
              <a:rPr lang="en-US" sz="2600" dirty="0">
                <a:latin typeface="+mj-lt"/>
                <a:ea typeface="Calibri" panose="020F0502020204030204" pitchFamily="34" charset="0"/>
                <a:cs typeface="Times New Roman" panose="02020603050405020304" pitchFamily="18" charset="0"/>
              </a:rPr>
              <a:t>This statement is misleading. In FY2018, the economic growth was at 6.10%, while during the first year of the PTI government </a:t>
            </a:r>
            <a:r>
              <a:rPr lang="en-US" sz="2600" dirty="0" err="1">
                <a:latin typeface="+mj-lt"/>
                <a:ea typeface="Calibri" panose="020F0502020204030204" pitchFamily="34" charset="0"/>
                <a:cs typeface="Times New Roman" panose="02020603050405020304" pitchFamily="18" charset="0"/>
              </a:rPr>
              <a:t>i.e</a:t>
            </a:r>
            <a:r>
              <a:rPr lang="en-US" sz="2600" dirty="0">
                <a:latin typeface="+mj-lt"/>
                <a:ea typeface="Calibri" panose="020F0502020204030204" pitchFamily="34" charset="0"/>
                <a:cs typeface="Times New Roman" panose="02020603050405020304" pitchFamily="18" charset="0"/>
              </a:rPr>
              <a:t> FY2019, growth declined to 3.12%.</a:t>
            </a:r>
          </a:p>
          <a:p>
            <a:pPr lvl="1" eaLnBrk="1" hangingPunct="1">
              <a:spcBef>
                <a:spcPts val="0"/>
              </a:spcBef>
              <a:spcAft>
                <a:spcPts val="1000"/>
              </a:spcAft>
              <a:defRPr/>
            </a:pPr>
            <a:r>
              <a:rPr lang="en-US" sz="2600" dirty="0">
                <a:latin typeface="+mj-lt"/>
                <a:ea typeface="Calibri" panose="020F0502020204030204" pitchFamily="34" charset="0"/>
                <a:cs typeface="Times New Roman" panose="02020603050405020304" pitchFamily="18" charset="0"/>
              </a:rPr>
              <a:t>Inflation was 4.7% in FY 2018 (old base 3.9%) while it rose to 6.8% (old base 7.3%) in FY 2019</a:t>
            </a:r>
          </a:p>
          <a:p>
            <a:pPr eaLnBrk="1" hangingPunct="1">
              <a:spcBef>
                <a:spcPts val="0"/>
              </a:spcBef>
              <a:spcAft>
                <a:spcPts val="1000"/>
              </a:spcAft>
              <a:defRPr/>
            </a:pPr>
            <a:r>
              <a:rPr lang="en-US" sz="2600" b="1" dirty="0">
                <a:latin typeface="+mj-lt"/>
                <a:ea typeface="Calibri" panose="020F0502020204030204" pitchFamily="34" charset="0"/>
                <a:cs typeface="Times New Roman" panose="02020603050405020304" pitchFamily="18" charset="0"/>
              </a:rPr>
              <a:t>PTI Claims that in 2018 discount rate increased by 325 basis </a:t>
            </a:r>
          </a:p>
          <a:p>
            <a:pPr lvl="1" eaLnBrk="1" hangingPunct="1">
              <a:spcBef>
                <a:spcPts val="0"/>
              </a:spcBef>
              <a:spcAft>
                <a:spcPts val="1000"/>
              </a:spcAft>
              <a:defRPr/>
            </a:pPr>
            <a:r>
              <a:rPr lang="en-US" sz="2600" dirty="0">
                <a:latin typeface="+mj-lt"/>
                <a:ea typeface="Calibri" panose="020F0502020204030204" pitchFamily="34" charset="0"/>
                <a:cs typeface="Times New Roman" panose="02020603050405020304" pitchFamily="18" charset="0"/>
              </a:rPr>
              <a:t>When the PTI government assumed charge in August 2018, the policy rate was 7.5 %. It increased to 13.25 % by July 2019 by 575 bps, so the statement "increase in the discount rate by 325 bps" is incorrect and not true.</a:t>
            </a:r>
          </a:p>
        </p:txBody>
      </p:sp>
      <p:sp>
        <p:nvSpPr>
          <p:cNvPr id="4" name="Slide Number Placeholder 3">
            <a:extLst>
              <a:ext uri="{FF2B5EF4-FFF2-40B4-BE49-F238E27FC236}">
                <a16:creationId xmlns:a16="http://schemas.microsoft.com/office/drawing/2014/main" id="{6F6531B9-94B3-7EF6-4848-734904AD8E93}"/>
              </a:ext>
            </a:extLst>
          </p:cNvPr>
          <p:cNvSpPr>
            <a:spLocks noGrp="1"/>
          </p:cNvSpPr>
          <p:nvPr>
            <p:ph type="sldNum" sz="quarter" idx="12"/>
          </p:nvPr>
        </p:nvSpPr>
        <p:spPr/>
        <p:txBody>
          <a:bodyPr/>
          <a:lstStyle/>
          <a:p>
            <a:fld id="{4CE2AD69-25A8-41A7-92AE-F896A4606C47}" type="slidenum">
              <a:rPr lang="en-GB" altLang="en-US" smtClean="0"/>
              <a:pPr/>
              <a:t>4</a:t>
            </a:fld>
            <a:endParaRPr lang="en-GB" altLang="en-US"/>
          </a:p>
        </p:txBody>
      </p:sp>
      <p:pic>
        <p:nvPicPr>
          <p:cNvPr id="5" name="Picture 4">
            <a:extLst>
              <a:ext uri="{FF2B5EF4-FFF2-40B4-BE49-F238E27FC236}">
                <a16:creationId xmlns:a16="http://schemas.microsoft.com/office/drawing/2014/main" id="{E3ECE85D-85DD-57DB-A864-2AC722B465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FA6D4981-4E1B-1943-DF46-3DF9368B81C2}"/>
              </a:ext>
            </a:extLst>
          </p:cNvPr>
          <p:cNvSpPr txBox="1">
            <a:spLocks/>
          </p:cNvSpPr>
          <p:nvPr/>
        </p:nvSpPr>
        <p:spPr>
          <a:xfrm>
            <a:off x="1233055" y="254746"/>
            <a:ext cx="8229600" cy="633412"/>
          </a:xfrm>
          <a:prstGeom prst="rect">
            <a:avLst/>
          </a:prstGeom>
        </p:spPr>
        <p:txBody>
          <a:bodyPr>
            <a:normAutofit fontScale="90000" lnSpcReduction="2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lgn="l" eaLnBrk="1" fontAlgn="auto" hangingPunct="1">
              <a:spcAft>
                <a:spcPts val="0"/>
              </a:spcAft>
              <a:defRPr/>
            </a:pPr>
            <a:r>
              <a:rPr lang="en-GB" dirty="0">
                <a:solidFill>
                  <a:prstClr val="black"/>
                </a:solidFill>
                <a:latin typeface="Calibri"/>
              </a:rPr>
              <a:t>Factually incorrect PTI Claims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2">
            <a:extLst>
              <a:ext uri="{FF2B5EF4-FFF2-40B4-BE49-F238E27FC236}">
                <a16:creationId xmlns:a16="http://schemas.microsoft.com/office/drawing/2014/main" id="{95110487-491A-4AE5-9A31-A1777CACB30D}"/>
              </a:ext>
            </a:extLst>
          </p:cNvPr>
          <p:cNvSpPr>
            <a:spLocks noGrp="1"/>
          </p:cNvSpPr>
          <p:nvPr>
            <p:ph idx="1"/>
          </p:nvPr>
        </p:nvSpPr>
        <p:spPr>
          <a:xfrm>
            <a:off x="924973" y="1016000"/>
            <a:ext cx="10342053" cy="5842000"/>
          </a:xfrm>
        </p:spPr>
        <p:txBody>
          <a:bodyPr/>
          <a:lstStyle/>
          <a:p>
            <a:pPr eaLnBrk="1" hangingPunct="1">
              <a:spcBef>
                <a:spcPts val="600"/>
              </a:spcBef>
              <a:spcAft>
                <a:spcPts val="600"/>
              </a:spcAft>
            </a:pPr>
            <a:r>
              <a:rPr lang="en-GB" altLang="en-US" sz="2200" b="1" dirty="0">
                <a:ea typeface="Calibri" panose="020F0502020204030204" pitchFamily="34" charset="0"/>
                <a:cs typeface="Times New Roman" panose="02020603050405020304" pitchFamily="18" charset="0"/>
              </a:rPr>
              <a:t>PTI claims that since PDM came into power, the prices of Atta, Electricity, Petroleum, Eatables, Tomatoes, ghee, and lentils are at 100-200 % of March 2022 prices.</a:t>
            </a:r>
          </a:p>
          <a:p>
            <a:pPr marL="914400" lvl="1" indent="-342900" eaLnBrk="1" hangingPunct="1">
              <a:spcBef>
                <a:spcPts val="600"/>
              </a:spcBef>
              <a:spcAft>
                <a:spcPts val="600"/>
              </a:spcAft>
            </a:pPr>
            <a:r>
              <a:rPr lang="en-GB" altLang="en-US" sz="2200" dirty="0">
                <a:ea typeface="Calibri" panose="020F0502020204030204" pitchFamily="34" charset="0"/>
                <a:cs typeface="Times New Roman" panose="02020603050405020304" pitchFamily="18" charset="0"/>
              </a:rPr>
              <a:t>As per PBS data (from March to December): </a:t>
            </a:r>
          </a:p>
          <a:p>
            <a:pPr marL="914400" lvl="1" indent="-342900" eaLnBrk="1" hangingPunct="1">
              <a:spcBef>
                <a:spcPts val="0"/>
              </a:spcBef>
              <a:spcAft>
                <a:spcPts val="0"/>
              </a:spcAft>
            </a:pPr>
            <a:r>
              <a:rPr lang="en-GB" altLang="en-US" sz="2200" b="1" dirty="0">
                <a:ea typeface="Calibri" panose="020F0502020204030204" pitchFamily="34" charset="0"/>
                <a:cs typeface="Times New Roman" panose="02020603050405020304" pitchFamily="18" charset="0"/>
              </a:rPr>
              <a:t>Wheat </a:t>
            </a:r>
            <a:r>
              <a:rPr lang="en-GB" altLang="en-US" sz="2200" dirty="0">
                <a:ea typeface="Calibri" panose="020F0502020204030204" pitchFamily="34" charset="0"/>
                <a:cs typeface="Times New Roman" panose="02020603050405020304" pitchFamily="18" charset="0"/>
              </a:rPr>
              <a:t>price increased by </a:t>
            </a:r>
            <a:r>
              <a:rPr lang="en-GB" altLang="en-US" sz="2200" b="1" dirty="0">
                <a:ea typeface="Calibri" panose="020F0502020204030204" pitchFamily="34" charset="0"/>
                <a:cs typeface="Times New Roman" panose="02020603050405020304" pitchFamily="18" charset="0"/>
              </a:rPr>
              <a:t>33%, </a:t>
            </a:r>
          </a:p>
          <a:p>
            <a:pPr marL="914400" lvl="1" indent="-342900" eaLnBrk="1" hangingPunct="1">
              <a:spcBef>
                <a:spcPts val="0"/>
              </a:spcBef>
              <a:spcAft>
                <a:spcPts val="0"/>
              </a:spcAft>
            </a:pPr>
            <a:r>
              <a:rPr lang="en-GB" altLang="en-US" sz="2200" b="1" dirty="0">
                <a:ea typeface="Calibri" panose="020F0502020204030204" pitchFamily="34" charset="0"/>
                <a:cs typeface="Times New Roman" panose="02020603050405020304" pitchFamily="18" charset="0"/>
              </a:rPr>
              <a:t>Cooking oil 21%, </a:t>
            </a:r>
          </a:p>
          <a:p>
            <a:pPr marL="914400" lvl="1" indent="-342900" eaLnBrk="1" hangingPunct="1">
              <a:spcBef>
                <a:spcPts val="0"/>
              </a:spcBef>
              <a:spcAft>
                <a:spcPts val="0"/>
              </a:spcAft>
            </a:pPr>
            <a:r>
              <a:rPr lang="en-GB" altLang="en-US" sz="2200" b="1" dirty="0">
                <a:ea typeface="Calibri" panose="020F0502020204030204" pitchFamily="34" charset="0"/>
                <a:cs typeface="Times New Roman" panose="02020603050405020304" pitchFamily="18" charset="0"/>
              </a:rPr>
              <a:t>Masoor Pulse 19.5%, </a:t>
            </a:r>
          </a:p>
          <a:p>
            <a:pPr marL="914400" lvl="1" indent="-342900" eaLnBrk="1" hangingPunct="1">
              <a:spcBef>
                <a:spcPts val="0"/>
              </a:spcBef>
              <a:spcAft>
                <a:spcPts val="0"/>
              </a:spcAft>
            </a:pPr>
            <a:r>
              <a:rPr lang="en-GB" altLang="en-US" sz="2200" b="1" dirty="0">
                <a:ea typeface="Calibri" panose="020F0502020204030204" pitchFamily="34" charset="0"/>
                <a:cs typeface="Times New Roman" panose="02020603050405020304" pitchFamily="18" charset="0"/>
              </a:rPr>
              <a:t>Mash pulse 35.8% and </a:t>
            </a:r>
          </a:p>
          <a:p>
            <a:pPr marL="914400" lvl="1" indent="-342900" eaLnBrk="1" hangingPunct="1">
              <a:spcBef>
                <a:spcPts val="0"/>
              </a:spcBef>
              <a:spcAft>
                <a:spcPts val="0"/>
              </a:spcAft>
            </a:pPr>
            <a:r>
              <a:rPr lang="en-GB" altLang="en-US" sz="2200" b="1" dirty="0">
                <a:ea typeface="Calibri" panose="020F0502020204030204" pitchFamily="34" charset="0"/>
                <a:cs typeface="Times New Roman" panose="02020603050405020304" pitchFamily="18" charset="0"/>
              </a:rPr>
              <a:t>Gram pulse 36.8%, </a:t>
            </a:r>
          </a:p>
          <a:p>
            <a:pPr marL="914400" lvl="1" indent="-342900" eaLnBrk="1" hangingPunct="1">
              <a:spcBef>
                <a:spcPts val="0"/>
              </a:spcBef>
              <a:spcAft>
                <a:spcPts val="0"/>
              </a:spcAft>
            </a:pPr>
            <a:r>
              <a:rPr lang="en-GB" altLang="en-US" sz="2200" b="1" dirty="0">
                <a:ea typeface="Calibri" panose="020F0502020204030204" pitchFamily="34" charset="0"/>
                <a:cs typeface="Times New Roman" panose="02020603050405020304" pitchFamily="18" charset="0"/>
              </a:rPr>
              <a:t>Tomatoes 13.7%, </a:t>
            </a:r>
          </a:p>
          <a:p>
            <a:pPr marL="914400" lvl="1" indent="-342900" eaLnBrk="1" hangingPunct="1">
              <a:spcBef>
                <a:spcPts val="0"/>
              </a:spcBef>
              <a:spcAft>
                <a:spcPts val="0"/>
              </a:spcAft>
            </a:pPr>
            <a:r>
              <a:rPr lang="en-GB" altLang="en-US" sz="2200" b="1" dirty="0">
                <a:ea typeface="Calibri" panose="020F0502020204030204" pitchFamily="34" charset="0"/>
                <a:cs typeface="Times New Roman" panose="02020603050405020304" pitchFamily="18" charset="0"/>
              </a:rPr>
              <a:t>Petrol 47.2%, </a:t>
            </a:r>
          </a:p>
          <a:p>
            <a:pPr marL="914400" lvl="1" indent="-342900" eaLnBrk="1" hangingPunct="1">
              <a:spcBef>
                <a:spcPts val="0"/>
              </a:spcBef>
              <a:spcAft>
                <a:spcPts val="0"/>
              </a:spcAft>
            </a:pPr>
            <a:r>
              <a:rPr lang="en-GB" altLang="en-US" sz="2200" b="1" dirty="0">
                <a:ea typeface="Calibri" panose="020F0502020204030204" pitchFamily="34" charset="0"/>
                <a:cs typeface="Times New Roman" panose="02020603050405020304" pitchFamily="18" charset="0"/>
              </a:rPr>
              <a:t>Electricity (</a:t>
            </a:r>
            <a:r>
              <a:rPr lang="en-GB" altLang="en-US" sz="2200" b="1" dirty="0" err="1">
                <a:ea typeface="Calibri" panose="020F0502020204030204" pitchFamily="34" charset="0"/>
                <a:cs typeface="Times New Roman" panose="02020603050405020304" pitchFamily="18" charset="0"/>
              </a:rPr>
              <a:t>upto</a:t>
            </a:r>
            <a:r>
              <a:rPr lang="en-GB" altLang="en-US" sz="2200" b="1" dirty="0">
                <a:ea typeface="Calibri" panose="020F0502020204030204" pitchFamily="34" charset="0"/>
                <a:cs typeface="Times New Roman" panose="02020603050405020304" pitchFamily="18" charset="0"/>
              </a:rPr>
              <a:t> 50 units) 0.5 %., </a:t>
            </a:r>
          </a:p>
          <a:p>
            <a:pPr marL="914400" lvl="1" indent="-342900" eaLnBrk="1" hangingPunct="1">
              <a:spcBef>
                <a:spcPts val="0"/>
              </a:spcBef>
              <a:spcAft>
                <a:spcPts val="0"/>
              </a:spcAft>
            </a:pPr>
            <a:r>
              <a:rPr lang="en-GB" altLang="en-US" sz="2200" b="1" dirty="0">
                <a:ea typeface="Calibri" panose="020F0502020204030204" pitchFamily="34" charset="0"/>
                <a:cs typeface="Times New Roman" panose="02020603050405020304" pitchFamily="18" charset="0"/>
              </a:rPr>
              <a:t>Vegetable ghee 14.9%, </a:t>
            </a:r>
            <a:endParaRPr lang="en-US" altLang="en-US" sz="2200" b="1" dirty="0">
              <a:ea typeface="Calibri" panose="020F0502020204030204" pitchFamily="34" charset="0"/>
              <a:cs typeface="Times New Roman" panose="02020603050405020304" pitchFamily="18" charset="0"/>
            </a:endParaRPr>
          </a:p>
          <a:p>
            <a:pPr eaLnBrk="1" hangingPunct="1">
              <a:spcBef>
                <a:spcPts val="600"/>
              </a:spcBef>
              <a:spcAft>
                <a:spcPts val="600"/>
              </a:spcAft>
              <a:defRPr/>
            </a:pPr>
            <a:r>
              <a:rPr lang="en-GB" altLang="en-US" sz="2200" b="1" dirty="0">
                <a:cs typeface="Arial" panose="020B0604020202020204" pitchFamily="34" charset="0"/>
              </a:rPr>
              <a:t>PTI claims that 5.5 </a:t>
            </a:r>
            <a:r>
              <a:rPr lang="en-GB" altLang="en-US" sz="2200" b="1" dirty="0" err="1">
                <a:cs typeface="Arial" panose="020B0604020202020204" pitchFamily="34" charset="0"/>
              </a:rPr>
              <a:t>mn</a:t>
            </a:r>
            <a:r>
              <a:rPr lang="en-GB" altLang="en-US" sz="2200" b="1" dirty="0">
                <a:cs typeface="Arial" panose="020B0604020202020204" pitchFamily="34" charset="0"/>
              </a:rPr>
              <a:t> new jobs created  during FY2019-22</a:t>
            </a:r>
          </a:p>
          <a:p>
            <a:pPr marL="796925" lvl="1" indent="-342900" eaLnBrk="1" hangingPunct="1">
              <a:spcBef>
                <a:spcPts val="600"/>
              </a:spcBef>
              <a:spcAft>
                <a:spcPts val="600"/>
              </a:spcAft>
              <a:defRPr/>
            </a:pPr>
            <a:r>
              <a:rPr lang="en-GB" altLang="en-US" sz="2200" dirty="0">
                <a:cs typeface="Arial" panose="020B0604020202020204" pitchFamily="34" charset="0"/>
              </a:rPr>
              <a:t>The actual data shows that only 3.2 </a:t>
            </a:r>
            <a:r>
              <a:rPr lang="en-GB" altLang="en-US" sz="2200" dirty="0" err="1">
                <a:cs typeface="Arial" panose="020B0604020202020204" pitchFamily="34" charset="0"/>
              </a:rPr>
              <a:t>mn</a:t>
            </a:r>
            <a:r>
              <a:rPr lang="en-GB" altLang="en-US" sz="2200" dirty="0">
                <a:cs typeface="Arial" panose="020B0604020202020204" pitchFamily="34" charset="0"/>
              </a:rPr>
              <a:t> new jobs were created during the same time period.</a:t>
            </a:r>
          </a:p>
        </p:txBody>
      </p:sp>
      <p:sp>
        <p:nvSpPr>
          <p:cNvPr id="3" name="Slide Number Placeholder 2">
            <a:extLst>
              <a:ext uri="{FF2B5EF4-FFF2-40B4-BE49-F238E27FC236}">
                <a16:creationId xmlns:a16="http://schemas.microsoft.com/office/drawing/2014/main" id="{8A132C90-5F7B-CFEF-DA10-2352EB08AC7D}"/>
              </a:ext>
            </a:extLst>
          </p:cNvPr>
          <p:cNvSpPr>
            <a:spLocks noGrp="1"/>
          </p:cNvSpPr>
          <p:nvPr>
            <p:ph type="sldNum" sz="quarter" idx="12"/>
          </p:nvPr>
        </p:nvSpPr>
        <p:spPr/>
        <p:txBody>
          <a:bodyPr/>
          <a:lstStyle/>
          <a:p>
            <a:fld id="{4CE2AD69-25A8-41A7-92AE-F896A4606C47}" type="slidenum">
              <a:rPr lang="en-GB" altLang="en-US" smtClean="0"/>
              <a:pPr/>
              <a:t>5</a:t>
            </a:fld>
            <a:endParaRPr lang="en-GB" altLang="en-US"/>
          </a:p>
        </p:txBody>
      </p:sp>
      <p:pic>
        <p:nvPicPr>
          <p:cNvPr id="5" name="Picture 4">
            <a:extLst>
              <a:ext uri="{FF2B5EF4-FFF2-40B4-BE49-F238E27FC236}">
                <a16:creationId xmlns:a16="http://schemas.microsoft.com/office/drawing/2014/main" id="{8C3B8DB7-45EE-F914-0AED-44583B6B8D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2506FA48-A3FA-3DED-6E6F-3DA663764E8F}"/>
              </a:ext>
            </a:extLst>
          </p:cNvPr>
          <p:cNvSpPr txBox="1">
            <a:spLocks/>
          </p:cNvSpPr>
          <p:nvPr/>
        </p:nvSpPr>
        <p:spPr>
          <a:xfrm>
            <a:off x="508000" y="201614"/>
            <a:ext cx="8229600" cy="633412"/>
          </a:xfrm>
          <a:prstGeom prst="rect">
            <a:avLst/>
          </a:prstGeom>
        </p:spPr>
        <p:txBody>
          <a:bodyPr>
            <a:normAutofit fontScale="90000" lnSpcReduction="2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lgn="l" eaLnBrk="1" fontAlgn="auto" hangingPunct="1">
              <a:spcAft>
                <a:spcPts val="0"/>
              </a:spcAft>
              <a:defRPr/>
            </a:pPr>
            <a:r>
              <a:rPr lang="en-GB" dirty="0">
                <a:solidFill>
                  <a:prstClr val="black"/>
                </a:solidFill>
                <a:latin typeface="Calibri"/>
              </a:rPr>
              <a:t>Factually incorrect PTI Claims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24FDF-1553-4C60-95A3-7B20593E5132}"/>
              </a:ext>
            </a:extLst>
          </p:cNvPr>
          <p:cNvSpPr>
            <a:spLocks noGrp="1"/>
          </p:cNvSpPr>
          <p:nvPr>
            <p:ph type="title"/>
          </p:nvPr>
        </p:nvSpPr>
        <p:spPr>
          <a:xfrm>
            <a:off x="607194" y="278499"/>
            <a:ext cx="10515600" cy="645528"/>
          </a:xfrm>
        </p:spPr>
        <p:txBody>
          <a:bodyPr>
            <a:normAutofit fontScale="90000"/>
          </a:bodyPr>
          <a:lstStyle/>
          <a:p>
            <a:r>
              <a:rPr lang="en-US" dirty="0"/>
              <a:t>Economic Performance</a:t>
            </a:r>
            <a:endParaRPr lang="en-PK" dirty="0"/>
          </a:p>
        </p:txBody>
      </p:sp>
      <p:graphicFrame>
        <p:nvGraphicFramePr>
          <p:cNvPr id="12" name="Chart 11">
            <a:extLst>
              <a:ext uri="{FF2B5EF4-FFF2-40B4-BE49-F238E27FC236}">
                <a16:creationId xmlns:a16="http://schemas.microsoft.com/office/drawing/2014/main" id="{29216F0D-6356-4B0B-9166-EE63E4C8E11A}"/>
              </a:ext>
            </a:extLst>
          </p:cNvPr>
          <p:cNvGraphicFramePr>
            <a:graphicFrameLocks/>
          </p:cNvGraphicFramePr>
          <p:nvPr>
            <p:extLst>
              <p:ext uri="{D42A27DB-BD31-4B8C-83A1-F6EECF244321}">
                <p14:modId xmlns:p14="http://schemas.microsoft.com/office/powerpoint/2010/main" val="230959311"/>
              </p:ext>
            </p:extLst>
          </p:nvPr>
        </p:nvGraphicFramePr>
        <p:xfrm>
          <a:off x="6108158" y="1266340"/>
          <a:ext cx="4929856" cy="3812556"/>
        </p:xfrm>
        <a:graphic>
          <a:graphicData uri="http://schemas.openxmlformats.org/drawingml/2006/chart">
            <c:chart xmlns:c="http://schemas.openxmlformats.org/drawingml/2006/chart" xmlns:r="http://schemas.openxmlformats.org/officeDocument/2006/relationships" r:id="rId2"/>
          </a:graphicData>
        </a:graphic>
      </p:graphicFrame>
      <p:grpSp>
        <p:nvGrpSpPr>
          <p:cNvPr id="14" name="Group 13">
            <a:extLst>
              <a:ext uri="{FF2B5EF4-FFF2-40B4-BE49-F238E27FC236}">
                <a16:creationId xmlns:a16="http://schemas.microsoft.com/office/drawing/2014/main" id="{4232C2E8-2E62-4E5A-844C-E55FDD4CA5FE}"/>
              </a:ext>
            </a:extLst>
          </p:cNvPr>
          <p:cNvGrpSpPr/>
          <p:nvPr/>
        </p:nvGrpSpPr>
        <p:grpSpPr>
          <a:xfrm>
            <a:off x="1153986" y="1342101"/>
            <a:ext cx="4680331" cy="3736795"/>
            <a:chOff x="830317" y="1342101"/>
            <a:chExt cx="5004000" cy="4870800"/>
          </a:xfrm>
        </p:grpSpPr>
        <p:graphicFrame>
          <p:nvGraphicFramePr>
            <p:cNvPr id="11" name="Chart 10">
              <a:extLst>
                <a:ext uri="{FF2B5EF4-FFF2-40B4-BE49-F238E27FC236}">
                  <a16:creationId xmlns:a16="http://schemas.microsoft.com/office/drawing/2014/main" id="{647AA80D-E75B-4FCB-8183-9C372E07BA63}"/>
                </a:ext>
              </a:extLst>
            </p:cNvPr>
            <p:cNvGraphicFramePr>
              <a:graphicFrameLocks/>
            </p:cNvGraphicFramePr>
            <p:nvPr>
              <p:extLst>
                <p:ext uri="{D42A27DB-BD31-4B8C-83A1-F6EECF244321}">
                  <p14:modId xmlns:p14="http://schemas.microsoft.com/office/powerpoint/2010/main" val="339038590"/>
                </p:ext>
              </p:extLst>
            </p:nvPr>
          </p:nvGraphicFramePr>
          <p:xfrm>
            <a:off x="830317" y="1342101"/>
            <a:ext cx="5004000" cy="4870800"/>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85DC9786-E389-4A06-B74F-8E41EACB6075}"/>
                </a:ext>
              </a:extLst>
            </p:cNvPr>
            <p:cNvSpPr txBox="1"/>
            <p:nvPr/>
          </p:nvSpPr>
          <p:spPr>
            <a:xfrm>
              <a:off x="4654077" y="5804856"/>
              <a:ext cx="708848" cy="307777"/>
            </a:xfrm>
            <a:prstGeom prst="rect">
              <a:avLst/>
            </a:prstGeom>
            <a:solidFill>
              <a:schemeClr val="bg1"/>
            </a:solidFill>
          </p:spPr>
          <p:txBody>
            <a:bodyPr wrap="none" rtlCol="0">
              <a:spAutoFit/>
            </a:bodyPr>
            <a:lstStyle/>
            <a:p>
              <a:r>
                <a:rPr lang="en-US" sz="1400" dirty="0"/>
                <a:t>Jul-Dec</a:t>
              </a:r>
              <a:endParaRPr lang="en-PK" sz="1400" dirty="0"/>
            </a:p>
          </p:txBody>
        </p:sp>
      </p:grpSp>
      <p:grpSp>
        <p:nvGrpSpPr>
          <p:cNvPr id="17" name="Group 16">
            <a:extLst>
              <a:ext uri="{FF2B5EF4-FFF2-40B4-BE49-F238E27FC236}">
                <a16:creationId xmlns:a16="http://schemas.microsoft.com/office/drawing/2014/main" id="{9EFD658B-1FCD-4664-A7F3-E406408BC501}"/>
              </a:ext>
            </a:extLst>
          </p:cNvPr>
          <p:cNvGrpSpPr/>
          <p:nvPr/>
        </p:nvGrpSpPr>
        <p:grpSpPr>
          <a:xfrm>
            <a:off x="4876079" y="1896965"/>
            <a:ext cx="958238" cy="369332"/>
            <a:chOff x="6127531" y="739361"/>
            <a:chExt cx="958238" cy="369332"/>
          </a:xfrm>
        </p:grpSpPr>
        <p:sp>
          <p:nvSpPr>
            <p:cNvPr id="15" name="TextBox 14">
              <a:extLst>
                <a:ext uri="{FF2B5EF4-FFF2-40B4-BE49-F238E27FC236}">
                  <a16:creationId xmlns:a16="http://schemas.microsoft.com/office/drawing/2014/main" id="{41A1E1FA-0312-4E4A-ADD5-75F1271A46B2}"/>
                </a:ext>
              </a:extLst>
            </p:cNvPr>
            <p:cNvSpPr txBox="1"/>
            <p:nvPr/>
          </p:nvSpPr>
          <p:spPr>
            <a:xfrm>
              <a:off x="6327228" y="739361"/>
              <a:ext cx="758541" cy="369332"/>
            </a:xfrm>
            <a:prstGeom prst="rect">
              <a:avLst/>
            </a:prstGeom>
            <a:noFill/>
          </p:spPr>
          <p:txBody>
            <a:bodyPr wrap="none" rtlCol="0">
              <a:spAutoFit/>
            </a:bodyPr>
            <a:lstStyle/>
            <a:p>
              <a:r>
                <a:rPr lang="en-US" dirty="0"/>
                <a:t>17.5%</a:t>
              </a:r>
              <a:endParaRPr lang="en-PK" dirty="0"/>
            </a:p>
          </p:txBody>
        </p:sp>
        <p:sp>
          <p:nvSpPr>
            <p:cNvPr id="16" name="Arrow: Up 15">
              <a:extLst>
                <a:ext uri="{FF2B5EF4-FFF2-40B4-BE49-F238E27FC236}">
                  <a16:creationId xmlns:a16="http://schemas.microsoft.com/office/drawing/2014/main" id="{CC1DEAB0-8FD2-4D69-B266-E745646C0CF0}"/>
                </a:ext>
              </a:extLst>
            </p:cNvPr>
            <p:cNvSpPr/>
            <p:nvPr/>
          </p:nvSpPr>
          <p:spPr>
            <a:xfrm>
              <a:off x="6127531" y="809500"/>
              <a:ext cx="199697" cy="22905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a:p>
          </p:txBody>
        </p:sp>
      </p:grpSp>
      <p:grpSp>
        <p:nvGrpSpPr>
          <p:cNvPr id="18" name="Group 17">
            <a:extLst>
              <a:ext uri="{FF2B5EF4-FFF2-40B4-BE49-F238E27FC236}">
                <a16:creationId xmlns:a16="http://schemas.microsoft.com/office/drawing/2014/main" id="{6EF82A2E-B5E0-4FD5-B11A-70108942E9B7}"/>
              </a:ext>
            </a:extLst>
          </p:cNvPr>
          <p:cNvGrpSpPr/>
          <p:nvPr/>
        </p:nvGrpSpPr>
        <p:grpSpPr>
          <a:xfrm>
            <a:off x="9982200" y="2196158"/>
            <a:ext cx="958238" cy="369332"/>
            <a:chOff x="6127531" y="739361"/>
            <a:chExt cx="958238" cy="369332"/>
          </a:xfrm>
        </p:grpSpPr>
        <p:sp>
          <p:nvSpPr>
            <p:cNvPr id="19" name="TextBox 18">
              <a:extLst>
                <a:ext uri="{FF2B5EF4-FFF2-40B4-BE49-F238E27FC236}">
                  <a16:creationId xmlns:a16="http://schemas.microsoft.com/office/drawing/2014/main" id="{7A5B3A4B-5614-476B-9FDA-B9B2502C8FB5}"/>
                </a:ext>
              </a:extLst>
            </p:cNvPr>
            <p:cNvSpPr txBox="1"/>
            <p:nvPr/>
          </p:nvSpPr>
          <p:spPr>
            <a:xfrm>
              <a:off x="6327228" y="739361"/>
              <a:ext cx="758541" cy="369332"/>
            </a:xfrm>
            <a:prstGeom prst="rect">
              <a:avLst/>
            </a:prstGeom>
            <a:noFill/>
          </p:spPr>
          <p:txBody>
            <a:bodyPr wrap="none" rtlCol="0">
              <a:spAutoFit/>
            </a:bodyPr>
            <a:lstStyle/>
            <a:p>
              <a:r>
                <a:rPr lang="en-US" dirty="0"/>
                <a:t>36.0%</a:t>
              </a:r>
              <a:endParaRPr lang="en-PK" dirty="0"/>
            </a:p>
          </p:txBody>
        </p:sp>
        <p:sp>
          <p:nvSpPr>
            <p:cNvPr id="20" name="Arrow: Up 19">
              <a:extLst>
                <a:ext uri="{FF2B5EF4-FFF2-40B4-BE49-F238E27FC236}">
                  <a16:creationId xmlns:a16="http://schemas.microsoft.com/office/drawing/2014/main" id="{9D979036-C9F4-477F-8A67-0DECCD339FBB}"/>
                </a:ext>
              </a:extLst>
            </p:cNvPr>
            <p:cNvSpPr/>
            <p:nvPr/>
          </p:nvSpPr>
          <p:spPr>
            <a:xfrm>
              <a:off x="6127531" y="809500"/>
              <a:ext cx="199697" cy="22905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a:p>
          </p:txBody>
        </p:sp>
      </p:grpSp>
      <p:sp>
        <p:nvSpPr>
          <p:cNvPr id="4" name="TextBox 3">
            <a:extLst>
              <a:ext uri="{FF2B5EF4-FFF2-40B4-BE49-F238E27FC236}">
                <a16:creationId xmlns:a16="http://schemas.microsoft.com/office/drawing/2014/main" id="{04E04DB8-7D11-4CB1-8C23-3EAF50BFF622}"/>
              </a:ext>
            </a:extLst>
          </p:cNvPr>
          <p:cNvSpPr txBox="1"/>
          <p:nvPr/>
        </p:nvSpPr>
        <p:spPr>
          <a:xfrm>
            <a:off x="4174435" y="5473322"/>
            <a:ext cx="4442791" cy="1200329"/>
          </a:xfrm>
          <a:prstGeom prst="rect">
            <a:avLst/>
          </a:prstGeom>
          <a:noFill/>
        </p:spPr>
        <p:txBody>
          <a:bodyPr wrap="square" rtlCol="0">
            <a:spAutoFit/>
          </a:bodyPr>
          <a:lstStyle/>
          <a:p>
            <a:pPr algn="ctr"/>
            <a:r>
              <a:rPr lang="en-US" b="1" u="sng" dirty="0"/>
              <a:t>Target FY 2022-23</a:t>
            </a:r>
          </a:p>
          <a:p>
            <a:pPr algn="ctr"/>
            <a:endParaRPr lang="en-US" b="1" u="sng" dirty="0"/>
          </a:p>
          <a:p>
            <a:pPr marL="285750" indent="-285750">
              <a:buFont typeface="Arial" panose="020B0604020202020204" pitchFamily="34" charset="0"/>
              <a:buChar char="•"/>
            </a:pPr>
            <a:r>
              <a:rPr lang="en-US" dirty="0"/>
              <a:t>FBR: Rs. 7,470 billion</a:t>
            </a:r>
          </a:p>
          <a:p>
            <a:pPr marL="285750" indent="-285750">
              <a:buFont typeface="Arial" panose="020B0604020202020204" pitchFamily="34" charset="0"/>
              <a:buChar char="•"/>
            </a:pPr>
            <a:r>
              <a:rPr lang="en-US" dirty="0"/>
              <a:t>Agri Credit: Rs.1,819 billion</a:t>
            </a:r>
          </a:p>
        </p:txBody>
      </p:sp>
      <p:sp>
        <p:nvSpPr>
          <p:cNvPr id="5" name="Slide Number Placeholder 4">
            <a:extLst>
              <a:ext uri="{FF2B5EF4-FFF2-40B4-BE49-F238E27FC236}">
                <a16:creationId xmlns:a16="http://schemas.microsoft.com/office/drawing/2014/main" id="{D0EF526E-616B-9FB6-94E4-202AA35706F5}"/>
              </a:ext>
            </a:extLst>
          </p:cNvPr>
          <p:cNvSpPr>
            <a:spLocks noGrp="1"/>
          </p:cNvSpPr>
          <p:nvPr>
            <p:ph type="sldNum" sz="quarter" idx="12"/>
          </p:nvPr>
        </p:nvSpPr>
        <p:spPr/>
        <p:txBody>
          <a:bodyPr/>
          <a:lstStyle/>
          <a:p>
            <a:fld id="{B380B764-755D-456F-8D40-BF150A21D721}" type="slidenum">
              <a:rPr lang="en-US" smtClean="0"/>
              <a:t>6</a:t>
            </a:fld>
            <a:endParaRPr lang="en-US"/>
          </a:p>
        </p:txBody>
      </p:sp>
      <p:pic>
        <p:nvPicPr>
          <p:cNvPr id="6" name="Picture 4">
            <a:extLst>
              <a:ext uri="{FF2B5EF4-FFF2-40B4-BE49-F238E27FC236}">
                <a16:creationId xmlns:a16="http://schemas.microsoft.com/office/drawing/2014/main" id="{66550580-0ED9-FB58-26C9-FD509046E21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48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24FDF-1553-4C60-95A3-7B20593E5132}"/>
              </a:ext>
            </a:extLst>
          </p:cNvPr>
          <p:cNvSpPr>
            <a:spLocks noGrp="1"/>
          </p:cNvSpPr>
          <p:nvPr>
            <p:ph type="title"/>
          </p:nvPr>
        </p:nvSpPr>
        <p:spPr>
          <a:xfrm>
            <a:off x="607194" y="278499"/>
            <a:ext cx="10515600" cy="645528"/>
          </a:xfrm>
        </p:spPr>
        <p:txBody>
          <a:bodyPr>
            <a:normAutofit fontScale="90000"/>
          </a:bodyPr>
          <a:lstStyle/>
          <a:p>
            <a:r>
              <a:rPr lang="en-US" dirty="0"/>
              <a:t>Economic Performance</a:t>
            </a:r>
            <a:endParaRPr lang="en-PK" dirty="0"/>
          </a:p>
        </p:txBody>
      </p:sp>
      <p:graphicFrame>
        <p:nvGraphicFramePr>
          <p:cNvPr id="12" name="Chart 11">
            <a:extLst>
              <a:ext uri="{FF2B5EF4-FFF2-40B4-BE49-F238E27FC236}">
                <a16:creationId xmlns:a16="http://schemas.microsoft.com/office/drawing/2014/main" id="{29216F0D-6356-4B0B-9166-EE63E4C8E11A}"/>
              </a:ext>
            </a:extLst>
          </p:cNvPr>
          <p:cNvGraphicFramePr>
            <a:graphicFrameLocks/>
          </p:cNvGraphicFramePr>
          <p:nvPr/>
        </p:nvGraphicFramePr>
        <p:xfrm>
          <a:off x="6108158" y="1266340"/>
          <a:ext cx="4929856" cy="3812556"/>
        </p:xfrm>
        <a:graphic>
          <a:graphicData uri="http://schemas.openxmlformats.org/drawingml/2006/chart">
            <c:chart xmlns:c="http://schemas.openxmlformats.org/drawingml/2006/chart" xmlns:r="http://schemas.openxmlformats.org/officeDocument/2006/relationships" r:id="rId2"/>
          </a:graphicData>
        </a:graphic>
      </p:graphicFrame>
      <p:grpSp>
        <p:nvGrpSpPr>
          <p:cNvPr id="18" name="Group 17">
            <a:extLst>
              <a:ext uri="{FF2B5EF4-FFF2-40B4-BE49-F238E27FC236}">
                <a16:creationId xmlns:a16="http://schemas.microsoft.com/office/drawing/2014/main" id="{6EF82A2E-B5E0-4FD5-B11A-70108942E9B7}"/>
              </a:ext>
            </a:extLst>
          </p:cNvPr>
          <p:cNvGrpSpPr/>
          <p:nvPr/>
        </p:nvGrpSpPr>
        <p:grpSpPr>
          <a:xfrm>
            <a:off x="9803897" y="2201481"/>
            <a:ext cx="958238" cy="369332"/>
            <a:chOff x="6127531" y="739361"/>
            <a:chExt cx="958238" cy="369332"/>
          </a:xfrm>
        </p:grpSpPr>
        <p:sp>
          <p:nvSpPr>
            <p:cNvPr id="19" name="TextBox 18">
              <a:extLst>
                <a:ext uri="{FF2B5EF4-FFF2-40B4-BE49-F238E27FC236}">
                  <a16:creationId xmlns:a16="http://schemas.microsoft.com/office/drawing/2014/main" id="{7A5B3A4B-5614-476B-9FDA-B9B2502C8FB5}"/>
                </a:ext>
              </a:extLst>
            </p:cNvPr>
            <p:cNvSpPr txBox="1"/>
            <p:nvPr/>
          </p:nvSpPr>
          <p:spPr>
            <a:xfrm>
              <a:off x="6327228" y="739361"/>
              <a:ext cx="758541" cy="369332"/>
            </a:xfrm>
            <a:prstGeom prst="rect">
              <a:avLst/>
            </a:prstGeom>
            <a:noFill/>
          </p:spPr>
          <p:txBody>
            <a:bodyPr wrap="none" rtlCol="0">
              <a:spAutoFit/>
            </a:bodyPr>
            <a:lstStyle/>
            <a:p>
              <a:r>
                <a:rPr lang="en-US" dirty="0"/>
                <a:t>36.0%</a:t>
              </a:r>
              <a:endParaRPr lang="en-PK" dirty="0"/>
            </a:p>
          </p:txBody>
        </p:sp>
        <p:sp>
          <p:nvSpPr>
            <p:cNvPr id="20" name="Arrow: Up 19">
              <a:extLst>
                <a:ext uri="{FF2B5EF4-FFF2-40B4-BE49-F238E27FC236}">
                  <a16:creationId xmlns:a16="http://schemas.microsoft.com/office/drawing/2014/main" id="{9D979036-C9F4-477F-8A67-0DECCD339FBB}"/>
                </a:ext>
              </a:extLst>
            </p:cNvPr>
            <p:cNvSpPr/>
            <p:nvPr/>
          </p:nvSpPr>
          <p:spPr>
            <a:xfrm>
              <a:off x="6127531" y="809500"/>
              <a:ext cx="199697" cy="22905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a:p>
          </p:txBody>
        </p:sp>
      </p:grpSp>
      <p:sp>
        <p:nvSpPr>
          <p:cNvPr id="4" name="TextBox 3">
            <a:extLst>
              <a:ext uri="{FF2B5EF4-FFF2-40B4-BE49-F238E27FC236}">
                <a16:creationId xmlns:a16="http://schemas.microsoft.com/office/drawing/2014/main" id="{04E04DB8-7D11-4CB1-8C23-3EAF50BFF622}"/>
              </a:ext>
            </a:extLst>
          </p:cNvPr>
          <p:cNvSpPr txBox="1"/>
          <p:nvPr/>
        </p:nvSpPr>
        <p:spPr>
          <a:xfrm>
            <a:off x="4174435" y="5473322"/>
            <a:ext cx="4442791" cy="1200329"/>
          </a:xfrm>
          <a:prstGeom prst="rect">
            <a:avLst/>
          </a:prstGeom>
          <a:noFill/>
        </p:spPr>
        <p:txBody>
          <a:bodyPr wrap="square" rtlCol="0">
            <a:spAutoFit/>
          </a:bodyPr>
          <a:lstStyle/>
          <a:p>
            <a:pPr algn="ctr"/>
            <a:r>
              <a:rPr lang="en-US" b="1" u="sng" dirty="0"/>
              <a:t>Target FY 2022-23</a:t>
            </a:r>
          </a:p>
          <a:p>
            <a:pPr algn="ctr"/>
            <a:endParaRPr lang="en-US" b="1" u="sng" dirty="0"/>
          </a:p>
          <a:p>
            <a:pPr marL="285750" indent="-285750">
              <a:buFont typeface="Arial" panose="020B0604020202020204" pitchFamily="34" charset="0"/>
              <a:buChar char="•"/>
            </a:pPr>
            <a:r>
              <a:rPr lang="en-US" dirty="0"/>
              <a:t>FBR: Rs. 7,470 billion</a:t>
            </a:r>
          </a:p>
          <a:p>
            <a:pPr marL="285750" indent="-285750">
              <a:buFont typeface="Arial" panose="020B0604020202020204" pitchFamily="34" charset="0"/>
              <a:buChar char="•"/>
            </a:pPr>
            <a:r>
              <a:rPr lang="en-US" dirty="0"/>
              <a:t>Agri Credit: Rs.1,819 billion</a:t>
            </a:r>
          </a:p>
        </p:txBody>
      </p:sp>
      <p:graphicFrame>
        <p:nvGraphicFramePr>
          <p:cNvPr id="21" name="Chart 20">
            <a:extLst>
              <a:ext uri="{FF2B5EF4-FFF2-40B4-BE49-F238E27FC236}">
                <a16:creationId xmlns:a16="http://schemas.microsoft.com/office/drawing/2014/main" id="{2A988A3A-D8A5-4BCF-BD28-F0BE474530A2}"/>
              </a:ext>
            </a:extLst>
          </p:cNvPr>
          <p:cNvGraphicFramePr>
            <a:graphicFrameLocks/>
          </p:cNvGraphicFramePr>
          <p:nvPr>
            <p:extLst>
              <p:ext uri="{D42A27DB-BD31-4B8C-83A1-F6EECF244321}">
                <p14:modId xmlns:p14="http://schemas.microsoft.com/office/powerpoint/2010/main" val="4167965010"/>
              </p:ext>
            </p:extLst>
          </p:nvPr>
        </p:nvGraphicFramePr>
        <p:xfrm>
          <a:off x="835285" y="1332463"/>
          <a:ext cx="5008923" cy="3812556"/>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E8E21C38-0D80-1591-47C7-CB2D11EC6ADF}"/>
              </a:ext>
            </a:extLst>
          </p:cNvPr>
          <p:cNvSpPr>
            <a:spLocks noGrp="1"/>
          </p:cNvSpPr>
          <p:nvPr>
            <p:ph type="sldNum" sz="quarter" idx="12"/>
          </p:nvPr>
        </p:nvSpPr>
        <p:spPr/>
        <p:txBody>
          <a:bodyPr/>
          <a:lstStyle/>
          <a:p>
            <a:fld id="{B380B764-755D-456F-8D40-BF150A21D721}" type="slidenum">
              <a:rPr lang="en-US" smtClean="0"/>
              <a:t>7</a:t>
            </a:fld>
            <a:endParaRPr lang="en-US"/>
          </a:p>
        </p:txBody>
      </p:sp>
      <p:pic>
        <p:nvPicPr>
          <p:cNvPr id="6" name="Picture 4">
            <a:extLst>
              <a:ext uri="{FF2B5EF4-FFF2-40B4-BE49-F238E27FC236}">
                <a16:creationId xmlns:a16="http://schemas.microsoft.com/office/drawing/2014/main" id="{595616A5-D20E-2325-8A22-5AA36B65C0E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982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24FDF-1553-4C60-95A3-7B20593E5132}"/>
              </a:ext>
            </a:extLst>
          </p:cNvPr>
          <p:cNvSpPr>
            <a:spLocks noGrp="1"/>
          </p:cNvSpPr>
          <p:nvPr>
            <p:ph type="title"/>
          </p:nvPr>
        </p:nvSpPr>
        <p:spPr>
          <a:xfrm>
            <a:off x="607194" y="278499"/>
            <a:ext cx="10515600" cy="645528"/>
          </a:xfrm>
        </p:spPr>
        <p:txBody>
          <a:bodyPr>
            <a:normAutofit fontScale="90000"/>
          </a:bodyPr>
          <a:lstStyle/>
          <a:p>
            <a:r>
              <a:rPr lang="en-US" dirty="0"/>
              <a:t>Economic Performance</a:t>
            </a:r>
            <a:endParaRPr lang="en-PK" dirty="0"/>
          </a:p>
        </p:txBody>
      </p:sp>
      <p:graphicFrame>
        <p:nvGraphicFramePr>
          <p:cNvPr id="6" name="Chart 5">
            <a:extLst>
              <a:ext uri="{FF2B5EF4-FFF2-40B4-BE49-F238E27FC236}">
                <a16:creationId xmlns:a16="http://schemas.microsoft.com/office/drawing/2014/main" id="{D84927DF-5274-4561-939D-3B28DCF51E98}"/>
              </a:ext>
            </a:extLst>
          </p:cNvPr>
          <p:cNvGraphicFramePr>
            <a:graphicFrameLocks/>
          </p:cNvGraphicFramePr>
          <p:nvPr>
            <p:extLst>
              <p:ext uri="{D42A27DB-BD31-4B8C-83A1-F6EECF244321}">
                <p14:modId xmlns:p14="http://schemas.microsoft.com/office/powerpoint/2010/main" val="2634348866"/>
              </p:ext>
            </p:extLst>
          </p:nvPr>
        </p:nvGraphicFramePr>
        <p:xfrm>
          <a:off x="6201536" y="769147"/>
          <a:ext cx="5004000" cy="4870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DCF09011-F527-48E8-9703-72B3D4557B97}"/>
              </a:ext>
            </a:extLst>
          </p:cNvPr>
          <p:cNvGraphicFramePr>
            <a:graphicFrameLocks/>
          </p:cNvGraphicFramePr>
          <p:nvPr>
            <p:extLst>
              <p:ext uri="{D42A27DB-BD31-4B8C-83A1-F6EECF244321}">
                <p14:modId xmlns:p14="http://schemas.microsoft.com/office/powerpoint/2010/main" val="354953753"/>
              </p:ext>
            </p:extLst>
          </p:nvPr>
        </p:nvGraphicFramePr>
        <p:xfrm>
          <a:off x="607193" y="1044244"/>
          <a:ext cx="5004000" cy="487080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a:extLst>
              <a:ext uri="{FF2B5EF4-FFF2-40B4-BE49-F238E27FC236}">
                <a16:creationId xmlns:a16="http://schemas.microsoft.com/office/drawing/2014/main" id="{1603DAB8-C9C4-434E-8302-E95AAEE4CFA8}"/>
              </a:ext>
            </a:extLst>
          </p:cNvPr>
          <p:cNvGrpSpPr/>
          <p:nvPr/>
        </p:nvGrpSpPr>
        <p:grpSpPr>
          <a:xfrm>
            <a:off x="4664331" y="2566230"/>
            <a:ext cx="958238" cy="369332"/>
            <a:chOff x="4652955" y="2757347"/>
            <a:chExt cx="958238" cy="369332"/>
          </a:xfrm>
        </p:grpSpPr>
        <p:sp>
          <p:nvSpPr>
            <p:cNvPr id="11" name="TextBox 10">
              <a:extLst>
                <a:ext uri="{FF2B5EF4-FFF2-40B4-BE49-F238E27FC236}">
                  <a16:creationId xmlns:a16="http://schemas.microsoft.com/office/drawing/2014/main" id="{B4D40DCD-6C81-41DC-8DE0-4BFAEAB6A332}"/>
                </a:ext>
              </a:extLst>
            </p:cNvPr>
            <p:cNvSpPr txBox="1"/>
            <p:nvPr/>
          </p:nvSpPr>
          <p:spPr>
            <a:xfrm>
              <a:off x="4852652" y="2757347"/>
              <a:ext cx="758541" cy="369332"/>
            </a:xfrm>
            <a:prstGeom prst="rect">
              <a:avLst/>
            </a:prstGeom>
            <a:noFill/>
          </p:spPr>
          <p:txBody>
            <a:bodyPr wrap="none" rtlCol="0">
              <a:spAutoFit/>
            </a:bodyPr>
            <a:lstStyle/>
            <a:p>
              <a:r>
                <a:rPr lang="en-US" dirty="0"/>
                <a:t>26.2%</a:t>
              </a:r>
              <a:endParaRPr lang="en-PK" dirty="0"/>
            </a:p>
          </p:txBody>
        </p:sp>
        <p:sp>
          <p:nvSpPr>
            <p:cNvPr id="12" name="Arrow: Up 11">
              <a:extLst>
                <a:ext uri="{FF2B5EF4-FFF2-40B4-BE49-F238E27FC236}">
                  <a16:creationId xmlns:a16="http://schemas.microsoft.com/office/drawing/2014/main" id="{DCC367C0-63D2-4744-9015-73183F7AB363}"/>
                </a:ext>
              </a:extLst>
            </p:cNvPr>
            <p:cNvSpPr/>
            <p:nvPr/>
          </p:nvSpPr>
          <p:spPr>
            <a:xfrm rot="10800000">
              <a:off x="4652955" y="2827486"/>
              <a:ext cx="199697" cy="22905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a:p>
          </p:txBody>
        </p:sp>
      </p:grpSp>
      <p:grpSp>
        <p:nvGrpSpPr>
          <p:cNvPr id="13" name="Group 12">
            <a:extLst>
              <a:ext uri="{FF2B5EF4-FFF2-40B4-BE49-F238E27FC236}">
                <a16:creationId xmlns:a16="http://schemas.microsoft.com/office/drawing/2014/main" id="{F0F1EFEC-C23A-4F7A-B102-CFE75F11B225}"/>
              </a:ext>
            </a:extLst>
          </p:cNvPr>
          <p:cNvGrpSpPr/>
          <p:nvPr/>
        </p:nvGrpSpPr>
        <p:grpSpPr>
          <a:xfrm>
            <a:off x="10247297" y="2566231"/>
            <a:ext cx="958238" cy="369332"/>
            <a:chOff x="4652955" y="2757347"/>
            <a:chExt cx="958238" cy="369332"/>
          </a:xfrm>
        </p:grpSpPr>
        <p:sp>
          <p:nvSpPr>
            <p:cNvPr id="14" name="TextBox 13">
              <a:extLst>
                <a:ext uri="{FF2B5EF4-FFF2-40B4-BE49-F238E27FC236}">
                  <a16:creationId xmlns:a16="http://schemas.microsoft.com/office/drawing/2014/main" id="{188178C7-E1BB-4381-AB50-237632BBB6D9}"/>
                </a:ext>
              </a:extLst>
            </p:cNvPr>
            <p:cNvSpPr txBox="1"/>
            <p:nvPr/>
          </p:nvSpPr>
          <p:spPr>
            <a:xfrm>
              <a:off x="4852652" y="2757347"/>
              <a:ext cx="758541" cy="369332"/>
            </a:xfrm>
            <a:prstGeom prst="rect">
              <a:avLst/>
            </a:prstGeom>
            <a:noFill/>
          </p:spPr>
          <p:txBody>
            <a:bodyPr wrap="none" rtlCol="0">
              <a:spAutoFit/>
            </a:bodyPr>
            <a:lstStyle/>
            <a:p>
              <a:r>
                <a:rPr lang="en-US" dirty="0"/>
                <a:t>57.0%</a:t>
              </a:r>
              <a:endParaRPr lang="en-PK" dirty="0"/>
            </a:p>
          </p:txBody>
        </p:sp>
        <p:sp>
          <p:nvSpPr>
            <p:cNvPr id="15" name="Arrow: Up 14">
              <a:extLst>
                <a:ext uri="{FF2B5EF4-FFF2-40B4-BE49-F238E27FC236}">
                  <a16:creationId xmlns:a16="http://schemas.microsoft.com/office/drawing/2014/main" id="{3E97EA4A-5839-406E-9A02-9B1C5F11D801}"/>
                </a:ext>
              </a:extLst>
            </p:cNvPr>
            <p:cNvSpPr/>
            <p:nvPr/>
          </p:nvSpPr>
          <p:spPr>
            <a:xfrm rot="10800000">
              <a:off x="4652955" y="2827486"/>
              <a:ext cx="199697" cy="22905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a:p>
          </p:txBody>
        </p:sp>
      </p:grpSp>
      <p:sp>
        <p:nvSpPr>
          <p:cNvPr id="4" name="TextBox 3">
            <a:extLst>
              <a:ext uri="{FF2B5EF4-FFF2-40B4-BE49-F238E27FC236}">
                <a16:creationId xmlns:a16="http://schemas.microsoft.com/office/drawing/2014/main" id="{FB81742D-6EAC-4922-BFC9-15BE753C1E29}"/>
              </a:ext>
            </a:extLst>
          </p:cNvPr>
          <p:cNvSpPr txBox="1"/>
          <p:nvPr/>
        </p:nvSpPr>
        <p:spPr>
          <a:xfrm>
            <a:off x="598329" y="5848518"/>
            <a:ext cx="11325665"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t>CAD increased in FY2018 mainly due to 26% import of machinery equipment, massive investment in energy projects to eliminate load shedding and for security requirements.</a:t>
            </a:r>
          </a:p>
          <a:p>
            <a:endParaRPr lang="en-US" sz="2000" dirty="0"/>
          </a:p>
        </p:txBody>
      </p:sp>
      <p:sp>
        <p:nvSpPr>
          <p:cNvPr id="8" name="Slide Number Placeholder 7">
            <a:extLst>
              <a:ext uri="{FF2B5EF4-FFF2-40B4-BE49-F238E27FC236}">
                <a16:creationId xmlns:a16="http://schemas.microsoft.com/office/drawing/2014/main" id="{60A0907E-247B-3B90-B4AE-D7CC0BB86C88}"/>
              </a:ext>
            </a:extLst>
          </p:cNvPr>
          <p:cNvSpPr>
            <a:spLocks noGrp="1"/>
          </p:cNvSpPr>
          <p:nvPr>
            <p:ph type="sldNum" sz="quarter" idx="12"/>
          </p:nvPr>
        </p:nvSpPr>
        <p:spPr/>
        <p:txBody>
          <a:bodyPr/>
          <a:lstStyle/>
          <a:p>
            <a:fld id="{B380B764-755D-456F-8D40-BF150A21D721}" type="slidenum">
              <a:rPr lang="en-US" smtClean="0"/>
              <a:t>8</a:t>
            </a:fld>
            <a:endParaRPr lang="en-US"/>
          </a:p>
        </p:txBody>
      </p:sp>
      <p:pic>
        <p:nvPicPr>
          <p:cNvPr id="9" name="Picture 4">
            <a:extLst>
              <a:ext uri="{FF2B5EF4-FFF2-40B4-BE49-F238E27FC236}">
                <a16:creationId xmlns:a16="http://schemas.microsoft.com/office/drawing/2014/main" id="{1EE16161-0511-E7DC-D564-1F8732DB2A3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8448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24FDF-1553-4C60-95A3-7B20593E5132}"/>
              </a:ext>
            </a:extLst>
          </p:cNvPr>
          <p:cNvSpPr>
            <a:spLocks noGrp="1"/>
          </p:cNvSpPr>
          <p:nvPr>
            <p:ph type="title"/>
          </p:nvPr>
        </p:nvSpPr>
        <p:spPr>
          <a:xfrm>
            <a:off x="607194" y="139949"/>
            <a:ext cx="10515600" cy="645528"/>
          </a:xfrm>
        </p:spPr>
        <p:txBody>
          <a:bodyPr>
            <a:normAutofit fontScale="90000"/>
          </a:bodyPr>
          <a:lstStyle/>
          <a:p>
            <a:r>
              <a:rPr lang="en-US" dirty="0"/>
              <a:t>Economic Performance</a:t>
            </a:r>
            <a:endParaRPr lang="en-PK" dirty="0"/>
          </a:p>
        </p:txBody>
      </p:sp>
      <p:graphicFrame>
        <p:nvGraphicFramePr>
          <p:cNvPr id="8" name="Chart 7">
            <a:extLst>
              <a:ext uri="{FF2B5EF4-FFF2-40B4-BE49-F238E27FC236}">
                <a16:creationId xmlns:a16="http://schemas.microsoft.com/office/drawing/2014/main" id="{55911624-AEEF-4C56-83B6-F44FC71EB502}"/>
              </a:ext>
            </a:extLst>
          </p:cNvPr>
          <p:cNvGraphicFramePr>
            <a:graphicFrameLocks/>
          </p:cNvGraphicFramePr>
          <p:nvPr>
            <p:extLst>
              <p:ext uri="{D42A27DB-BD31-4B8C-83A1-F6EECF244321}">
                <p14:modId xmlns:p14="http://schemas.microsoft.com/office/powerpoint/2010/main" val="147971759"/>
              </p:ext>
            </p:extLst>
          </p:nvPr>
        </p:nvGraphicFramePr>
        <p:xfrm>
          <a:off x="720188" y="695273"/>
          <a:ext cx="5004000" cy="4870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71BFEB94-0B1A-4E5B-B034-9D2B8CB48DB5}"/>
              </a:ext>
            </a:extLst>
          </p:cNvPr>
          <p:cNvGraphicFramePr>
            <a:graphicFrameLocks/>
          </p:cNvGraphicFramePr>
          <p:nvPr>
            <p:extLst>
              <p:ext uri="{D42A27DB-BD31-4B8C-83A1-F6EECF244321}">
                <p14:modId xmlns:p14="http://schemas.microsoft.com/office/powerpoint/2010/main" val="3614412752"/>
              </p:ext>
            </p:extLst>
          </p:nvPr>
        </p:nvGraphicFramePr>
        <p:xfrm>
          <a:off x="5809926" y="565720"/>
          <a:ext cx="5004000" cy="4870800"/>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9">
            <a:extLst>
              <a:ext uri="{FF2B5EF4-FFF2-40B4-BE49-F238E27FC236}">
                <a16:creationId xmlns:a16="http://schemas.microsoft.com/office/drawing/2014/main" id="{972D01C5-955B-4FEA-9C68-D970880F58A1}"/>
              </a:ext>
            </a:extLst>
          </p:cNvPr>
          <p:cNvGrpSpPr/>
          <p:nvPr/>
        </p:nvGrpSpPr>
        <p:grpSpPr>
          <a:xfrm>
            <a:off x="4814097" y="2388015"/>
            <a:ext cx="841219" cy="369332"/>
            <a:chOff x="4652955" y="2757347"/>
            <a:chExt cx="841219" cy="369332"/>
          </a:xfrm>
        </p:grpSpPr>
        <p:sp>
          <p:nvSpPr>
            <p:cNvPr id="11" name="TextBox 10">
              <a:extLst>
                <a:ext uri="{FF2B5EF4-FFF2-40B4-BE49-F238E27FC236}">
                  <a16:creationId xmlns:a16="http://schemas.microsoft.com/office/drawing/2014/main" id="{BC998DE3-4B5A-4AC5-8AE4-C4804C799882}"/>
                </a:ext>
              </a:extLst>
            </p:cNvPr>
            <p:cNvSpPr txBox="1"/>
            <p:nvPr/>
          </p:nvSpPr>
          <p:spPr>
            <a:xfrm>
              <a:off x="4852652" y="2757347"/>
              <a:ext cx="641522" cy="369332"/>
            </a:xfrm>
            <a:prstGeom prst="rect">
              <a:avLst/>
            </a:prstGeom>
            <a:noFill/>
          </p:spPr>
          <p:txBody>
            <a:bodyPr wrap="none" rtlCol="0">
              <a:spAutoFit/>
            </a:bodyPr>
            <a:lstStyle/>
            <a:p>
              <a:r>
                <a:rPr lang="en-US" dirty="0"/>
                <a:t>2.0%</a:t>
              </a:r>
              <a:endParaRPr lang="en-PK" dirty="0"/>
            </a:p>
          </p:txBody>
        </p:sp>
        <p:sp>
          <p:nvSpPr>
            <p:cNvPr id="12" name="Arrow: Up 11">
              <a:extLst>
                <a:ext uri="{FF2B5EF4-FFF2-40B4-BE49-F238E27FC236}">
                  <a16:creationId xmlns:a16="http://schemas.microsoft.com/office/drawing/2014/main" id="{11594C1F-8195-4B1F-91E8-47E25A48F6C0}"/>
                </a:ext>
              </a:extLst>
            </p:cNvPr>
            <p:cNvSpPr/>
            <p:nvPr/>
          </p:nvSpPr>
          <p:spPr>
            <a:xfrm rot="10800000">
              <a:off x="4652955" y="2827486"/>
              <a:ext cx="199697" cy="22905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a:p>
          </p:txBody>
        </p:sp>
      </p:grpSp>
      <p:grpSp>
        <p:nvGrpSpPr>
          <p:cNvPr id="13" name="Group 12">
            <a:extLst>
              <a:ext uri="{FF2B5EF4-FFF2-40B4-BE49-F238E27FC236}">
                <a16:creationId xmlns:a16="http://schemas.microsoft.com/office/drawing/2014/main" id="{8C24EE72-B24A-4540-B09D-0D589C4AB4A6}"/>
              </a:ext>
            </a:extLst>
          </p:cNvPr>
          <p:cNvGrpSpPr/>
          <p:nvPr/>
        </p:nvGrpSpPr>
        <p:grpSpPr>
          <a:xfrm>
            <a:off x="9892253" y="2155493"/>
            <a:ext cx="958238" cy="369332"/>
            <a:chOff x="4652955" y="2757347"/>
            <a:chExt cx="958238" cy="369332"/>
          </a:xfrm>
        </p:grpSpPr>
        <p:sp>
          <p:nvSpPr>
            <p:cNvPr id="14" name="TextBox 13">
              <a:extLst>
                <a:ext uri="{FF2B5EF4-FFF2-40B4-BE49-F238E27FC236}">
                  <a16:creationId xmlns:a16="http://schemas.microsoft.com/office/drawing/2014/main" id="{1D662F0A-CEAD-4AF4-81A5-A51EB95264F7}"/>
                </a:ext>
              </a:extLst>
            </p:cNvPr>
            <p:cNvSpPr txBox="1"/>
            <p:nvPr/>
          </p:nvSpPr>
          <p:spPr>
            <a:xfrm>
              <a:off x="4852652" y="2757347"/>
              <a:ext cx="758541" cy="369332"/>
            </a:xfrm>
            <a:prstGeom prst="rect">
              <a:avLst/>
            </a:prstGeom>
            <a:noFill/>
          </p:spPr>
          <p:txBody>
            <a:bodyPr wrap="none" rtlCol="0">
              <a:spAutoFit/>
            </a:bodyPr>
            <a:lstStyle/>
            <a:p>
              <a:r>
                <a:rPr lang="en-US" dirty="0"/>
                <a:t>16.2%</a:t>
              </a:r>
              <a:endParaRPr lang="en-PK" dirty="0"/>
            </a:p>
          </p:txBody>
        </p:sp>
        <p:sp>
          <p:nvSpPr>
            <p:cNvPr id="15" name="Arrow: Up 14">
              <a:extLst>
                <a:ext uri="{FF2B5EF4-FFF2-40B4-BE49-F238E27FC236}">
                  <a16:creationId xmlns:a16="http://schemas.microsoft.com/office/drawing/2014/main" id="{2D696E31-EFCB-4880-AF3A-E725C93764F1}"/>
                </a:ext>
              </a:extLst>
            </p:cNvPr>
            <p:cNvSpPr/>
            <p:nvPr/>
          </p:nvSpPr>
          <p:spPr>
            <a:xfrm rot="10800000">
              <a:off x="4652955" y="2827486"/>
              <a:ext cx="199697" cy="22905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a:p>
          </p:txBody>
        </p:sp>
      </p:grpSp>
      <p:sp>
        <p:nvSpPr>
          <p:cNvPr id="3" name="TextBox 2">
            <a:extLst>
              <a:ext uri="{FF2B5EF4-FFF2-40B4-BE49-F238E27FC236}">
                <a16:creationId xmlns:a16="http://schemas.microsoft.com/office/drawing/2014/main" id="{BC9CA962-F1F8-49AA-A6E3-42AC2105348C}"/>
              </a:ext>
            </a:extLst>
          </p:cNvPr>
          <p:cNvSpPr txBox="1"/>
          <p:nvPr/>
        </p:nvSpPr>
        <p:spPr>
          <a:xfrm>
            <a:off x="761076" y="5301639"/>
            <a:ext cx="11073161" cy="1754326"/>
          </a:xfrm>
          <a:prstGeom prst="rect">
            <a:avLst/>
          </a:prstGeom>
          <a:noFill/>
        </p:spPr>
        <p:txBody>
          <a:bodyPr wrap="square" rtlCol="0">
            <a:spAutoFit/>
          </a:bodyPr>
          <a:lstStyle/>
          <a:p>
            <a:pPr marL="285750" indent="-285750">
              <a:buFont typeface="Arial" panose="020B0604020202020204" pitchFamily="34" charset="0"/>
              <a:buChar char="•"/>
            </a:pPr>
            <a:r>
              <a:rPr lang="en-US" dirty="0"/>
              <a:t>Exports remained virtually the same in PML(N) tenure due to massive compression in global commodity prices. Exports increased during the last year of PTI government due to </a:t>
            </a:r>
          </a:p>
          <a:p>
            <a:pPr marL="747713" lvl="0" indent="-342900">
              <a:buFont typeface="+mj-lt"/>
              <a:buAutoNum type="alphaLcParenR"/>
            </a:pPr>
            <a:r>
              <a:rPr lang="en-US" dirty="0"/>
              <a:t>Commodity super cycle: the value effect overrode the volume effect</a:t>
            </a:r>
          </a:p>
          <a:p>
            <a:pPr marL="747713" lvl="0" indent="-342900">
              <a:buFont typeface="+mj-lt"/>
              <a:buAutoNum type="alphaLcParenR"/>
            </a:pPr>
            <a:r>
              <a:rPr lang="en-US" dirty="0"/>
              <a:t>Massive devaluation </a:t>
            </a:r>
          </a:p>
          <a:p>
            <a:pPr marL="747713" lvl="0" indent="-342900">
              <a:buFont typeface="+mj-lt"/>
              <a:buAutoNum type="alphaLcParenR"/>
            </a:pPr>
            <a:r>
              <a:rPr lang="en-US" dirty="0"/>
              <a:t>Unlimited distribution of TERF at 1% with a fiscal cost for the economy.</a:t>
            </a:r>
          </a:p>
          <a:p>
            <a:pPr marL="285750" indent="-285750">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59150A3C-4947-19F7-88B2-AAC6419C7EC9}"/>
              </a:ext>
            </a:extLst>
          </p:cNvPr>
          <p:cNvSpPr>
            <a:spLocks noGrp="1"/>
          </p:cNvSpPr>
          <p:nvPr>
            <p:ph type="sldNum" sz="quarter" idx="12"/>
          </p:nvPr>
        </p:nvSpPr>
        <p:spPr/>
        <p:txBody>
          <a:bodyPr/>
          <a:lstStyle/>
          <a:p>
            <a:fld id="{B380B764-755D-456F-8D40-BF150A21D721}" type="slidenum">
              <a:rPr lang="en-US" smtClean="0"/>
              <a:t>9</a:t>
            </a:fld>
            <a:endParaRPr lang="en-US" dirty="0"/>
          </a:p>
        </p:txBody>
      </p:sp>
      <p:pic>
        <p:nvPicPr>
          <p:cNvPr id="6" name="Picture 4">
            <a:extLst>
              <a:ext uri="{FF2B5EF4-FFF2-40B4-BE49-F238E27FC236}">
                <a16:creationId xmlns:a16="http://schemas.microsoft.com/office/drawing/2014/main" id="{AEB91B80-BDB1-AE5E-85B5-0D840CAFFED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593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D71DA-0BAE-4BAC-9E11-F409EFADA035}"/>
              </a:ext>
            </a:extLst>
          </p:cNvPr>
          <p:cNvSpPr>
            <a:spLocks noGrp="1"/>
          </p:cNvSpPr>
          <p:nvPr>
            <p:ph type="title"/>
          </p:nvPr>
        </p:nvSpPr>
        <p:spPr>
          <a:xfrm>
            <a:off x="584200" y="283845"/>
            <a:ext cx="10515600" cy="579755"/>
          </a:xfrm>
        </p:spPr>
        <p:txBody>
          <a:bodyPr>
            <a:normAutofit fontScale="90000"/>
          </a:bodyPr>
          <a:lstStyle/>
          <a:p>
            <a:r>
              <a:rPr lang="en-US" dirty="0"/>
              <a:t>GDP Growth</a:t>
            </a:r>
            <a:endParaRPr lang="en-PK" dirty="0"/>
          </a:p>
        </p:txBody>
      </p:sp>
      <p:graphicFrame>
        <p:nvGraphicFramePr>
          <p:cNvPr id="6" name="Content Placeholder 5">
            <a:extLst>
              <a:ext uri="{FF2B5EF4-FFF2-40B4-BE49-F238E27FC236}">
                <a16:creationId xmlns:a16="http://schemas.microsoft.com/office/drawing/2014/main" id="{97EE6032-145E-4269-8F71-6A34E8D102DB}"/>
              </a:ext>
            </a:extLst>
          </p:cNvPr>
          <p:cNvGraphicFramePr>
            <a:graphicFrameLocks noGrp="1"/>
          </p:cNvGraphicFramePr>
          <p:nvPr>
            <p:ph idx="1"/>
            <p:extLst>
              <p:ext uri="{D42A27DB-BD31-4B8C-83A1-F6EECF244321}">
                <p14:modId xmlns:p14="http://schemas.microsoft.com/office/powerpoint/2010/main" val="3386771748"/>
              </p:ext>
            </p:extLst>
          </p:nvPr>
        </p:nvGraphicFramePr>
        <p:xfrm>
          <a:off x="838200" y="1002665"/>
          <a:ext cx="3205480" cy="28276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ontent Placeholder 5">
            <a:extLst>
              <a:ext uri="{FF2B5EF4-FFF2-40B4-BE49-F238E27FC236}">
                <a16:creationId xmlns:a16="http://schemas.microsoft.com/office/drawing/2014/main" id="{D34D0C4C-C4CC-4F4E-9E75-ECABBD34FEA3}"/>
              </a:ext>
            </a:extLst>
          </p:cNvPr>
          <p:cNvGraphicFramePr>
            <a:graphicFrameLocks/>
          </p:cNvGraphicFramePr>
          <p:nvPr>
            <p:extLst>
              <p:ext uri="{D42A27DB-BD31-4B8C-83A1-F6EECF244321}">
                <p14:modId xmlns:p14="http://schemas.microsoft.com/office/powerpoint/2010/main" val="907343560"/>
              </p:ext>
            </p:extLst>
          </p:nvPr>
        </p:nvGraphicFramePr>
        <p:xfrm>
          <a:off x="8148320" y="1002664"/>
          <a:ext cx="3205480" cy="282765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ontent Placeholder 5">
            <a:extLst>
              <a:ext uri="{FF2B5EF4-FFF2-40B4-BE49-F238E27FC236}">
                <a16:creationId xmlns:a16="http://schemas.microsoft.com/office/drawing/2014/main" id="{BB52BF4E-0C52-467D-AC75-4B22AC228C23}"/>
              </a:ext>
            </a:extLst>
          </p:cNvPr>
          <p:cNvGraphicFramePr>
            <a:graphicFrameLocks/>
          </p:cNvGraphicFramePr>
          <p:nvPr>
            <p:extLst>
              <p:ext uri="{D42A27DB-BD31-4B8C-83A1-F6EECF244321}">
                <p14:modId xmlns:p14="http://schemas.microsoft.com/office/powerpoint/2010/main" val="360961356"/>
              </p:ext>
            </p:extLst>
          </p:nvPr>
        </p:nvGraphicFramePr>
        <p:xfrm>
          <a:off x="4493260" y="1002664"/>
          <a:ext cx="3205480" cy="2827655"/>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8F80FD07-32BE-4D39-9C1F-ED7E4EDB09E0}"/>
              </a:ext>
            </a:extLst>
          </p:cNvPr>
          <p:cNvSpPr txBox="1"/>
          <p:nvPr/>
        </p:nvSpPr>
        <p:spPr>
          <a:xfrm>
            <a:off x="838200" y="4084320"/>
            <a:ext cx="10515600" cy="2431435"/>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200" dirty="0"/>
              <a:t>GDP Growth during PML (N) tenure ranges from 4.05 to 6.10 % while growth ranges from -0.94 to 5.97 % in PTI tenure</a:t>
            </a:r>
          </a:p>
          <a:p>
            <a:pPr marL="285750" indent="-285750">
              <a:spcBef>
                <a:spcPts val="600"/>
              </a:spcBef>
              <a:spcAft>
                <a:spcPts val="600"/>
              </a:spcAft>
              <a:buFont typeface="Arial" panose="020B0604020202020204" pitchFamily="34" charset="0"/>
              <a:buChar char="•"/>
            </a:pPr>
            <a:r>
              <a:rPr lang="en-US" sz="2200" dirty="0"/>
              <a:t>GDP in-terms of $ increased by $112 bn in PML (N) tenure while in PTI tenure it increased by only $ 61 bn</a:t>
            </a:r>
          </a:p>
          <a:p>
            <a:pPr marL="285750" indent="-285750">
              <a:spcBef>
                <a:spcPts val="600"/>
              </a:spcBef>
              <a:spcAft>
                <a:spcPts val="600"/>
              </a:spcAft>
              <a:buFont typeface="Arial" panose="020B0604020202020204" pitchFamily="34" charset="0"/>
              <a:buChar char="•"/>
            </a:pPr>
            <a:r>
              <a:rPr lang="en-US" sz="2200" dirty="0"/>
              <a:t>Per Capita income during PML (N) recorded 27.3 percent growth ($ 1389 - $ 1768) while in 42 month tenure of PTI the per capita income reached $1798 only</a:t>
            </a:r>
            <a:endParaRPr lang="en-PK" sz="2200" dirty="0"/>
          </a:p>
        </p:txBody>
      </p:sp>
      <p:sp>
        <p:nvSpPr>
          <p:cNvPr id="4" name="Slide Number Placeholder 3">
            <a:extLst>
              <a:ext uri="{FF2B5EF4-FFF2-40B4-BE49-F238E27FC236}">
                <a16:creationId xmlns:a16="http://schemas.microsoft.com/office/drawing/2014/main" id="{8FEA85E4-0307-0999-E1C6-2D0B959A8A2E}"/>
              </a:ext>
            </a:extLst>
          </p:cNvPr>
          <p:cNvSpPr>
            <a:spLocks noGrp="1"/>
          </p:cNvSpPr>
          <p:nvPr>
            <p:ph type="sldNum" sz="quarter" idx="12"/>
          </p:nvPr>
        </p:nvSpPr>
        <p:spPr/>
        <p:txBody>
          <a:bodyPr/>
          <a:lstStyle/>
          <a:p>
            <a:fld id="{B380B764-755D-456F-8D40-BF150A21D721}" type="slidenum">
              <a:rPr lang="en-US" smtClean="0"/>
              <a:t>10</a:t>
            </a:fld>
            <a:endParaRPr lang="en-US"/>
          </a:p>
        </p:txBody>
      </p:sp>
      <p:pic>
        <p:nvPicPr>
          <p:cNvPr id="5" name="Picture 4">
            <a:extLst>
              <a:ext uri="{FF2B5EF4-FFF2-40B4-BE49-F238E27FC236}">
                <a16:creationId xmlns:a16="http://schemas.microsoft.com/office/drawing/2014/main" id="{E1023B77-2B1A-5977-FF8A-6AF624324CD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353800" y="136525"/>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5194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D71DA-0BAE-4BAC-9E11-F409EFADA035}"/>
              </a:ext>
            </a:extLst>
          </p:cNvPr>
          <p:cNvSpPr>
            <a:spLocks noGrp="1"/>
          </p:cNvSpPr>
          <p:nvPr>
            <p:ph type="title"/>
          </p:nvPr>
        </p:nvSpPr>
        <p:spPr>
          <a:xfrm>
            <a:off x="584200" y="283845"/>
            <a:ext cx="10515600" cy="579755"/>
          </a:xfrm>
        </p:spPr>
        <p:txBody>
          <a:bodyPr>
            <a:normAutofit fontScale="90000"/>
          </a:bodyPr>
          <a:lstStyle/>
          <a:p>
            <a:r>
              <a:rPr lang="en-US" dirty="0"/>
              <a:t>Investment Performance</a:t>
            </a:r>
            <a:endParaRPr lang="en-PK" dirty="0"/>
          </a:p>
        </p:txBody>
      </p:sp>
      <p:graphicFrame>
        <p:nvGraphicFramePr>
          <p:cNvPr id="6" name="Content Placeholder 5">
            <a:extLst>
              <a:ext uri="{FF2B5EF4-FFF2-40B4-BE49-F238E27FC236}">
                <a16:creationId xmlns:a16="http://schemas.microsoft.com/office/drawing/2014/main" id="{97EE6032-145E-4269-8F71-6A34E8D102DB}"/>
              </a:ext>
            </a:extLst>
          </p:cNvPr>
          <p:cNvGraphicFramePr>
            <a:graphicFrameLocks noGrp="1"/>
          </p:cNvGraphicFramePr>
          <p:nvPr>
            <p:ph idx="1"/>
            <p:extLst>
              <p:ext uri="{D42A27DB-BD31-4B8C-83A1-F6EECF244321}">
                <p14:modId xmlns:p14="http://schemas.microsoft.com/office/powerpoint/2010/main" val="905715149"/>
              </p:ext>
            </p:extLst>
          </p:nvPr>
        </p:nvGraphicFramePr>
        <p:xfrm>
          <a:off x="6096000" y="951865"/>
          <a:ext cx="5730240" cy="5377815"/>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A24A5A90-CB1E-44AA-9FA5-AC0B0E8F3AE2}"/>
              </a:ext>
            </a:extLst>
          </p:cNvPr>
          <p:cNvSpPr txBox="1"/>
          <p:nvPr/>
        </p:nvSpPr>
        <p:spPr>
          <a:xfrm>
            <a:off x="584200" y="2134358"/>
            <a:ext cx="5181600" cy="2769989"/>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200" dirty="0"/>
              <a:t>Investment as a percent of GDP was higher during PML(N) compared to PTI tenure</a:t>
            </a:r>
          </a:p>
          <a:p>
            <a:pPr marL="285750" indent="-285750">
              <a:spcBef>
                <a:spcPts val="600"/>
              </a:spcBef>
              <a:spcAft>
                <a:spcPts val="600"/>
              </a:spcAft>
              <a:buFont typeface="Arial" panose="020B0604020202020204" pitchFamily="34" charset="0"/>
              <a:buChar char="•"/>
            </a:pPr>
            <a:r>
              <a:rPr lang="en-US" sz="2200" dirty="0"/>
              <a:t>The confidence of investors and their sentiments were much better in PML(N) tenure than PTI tenure</a:t>
            </a:r>
          </a:p>
          <a:p>
            <a:pPr>
              <a:spcBef>
                <a:spcPts val="600"/>
              </a:spcBef>
              <a:spcAft>
                <a:spcPts val="600"/>
              </a:spcAft>
            </a:pPr>
            <a:endParaRPr lang="en-PK" sz="2200" dirty="0"/>
          </a:p>
        </p:txBody>
      </p:sp>
      <p:sp>
        <p:nvSpPr>
          <p:cNvPr id="4" name="Slide Number Placeholder 3">
            <a:extLst>
              <a:ext uri="{FF2B5EF4-FFF2-40B4-BE49-F238E27FC236}">
                <a16:creationId xmlns:a16="http://schemas.microsoft.com/office/drawing/2014/main" id="{A21DFA16-6481-6ED5-8985-8071D10093BD}"/>
              </a:ext>
            </a:extLst>
          </p:cNvPr>
          <p:cNvSpPr>
            <a:spLocks noGrp="1"/>
          </p:cNvSpPr>
          <p:nvPr>
            <p:ph type="sldNum" sz="quarter" idx="12"/>
          </p:nvPr>
        </p:nvSpPr>
        <p:spPr/>
        <p:txBody>
          <a:bodyPr/>
          <a:lstStyle/>
          <a:p>
            <a:fld id="{B380B764-755D-456F-8D40-BF150A21D721}" type="slidenum">
              <a:rPr lang="en-US" smtClean="0"/>
              <a:t>11</a:t>
            </a:fld>
            <a:endParaRPr lang="en-US"/>
          </a:p>
        </p:txBody>
      </p:sp>
      <p:pic>
        <p:nvPicPr>
          <p:cNvPr id="5" name="Picture 4">
            <a:extLst>
              <a:ext uri="{FF2B5EF4-FFF2-40B4-BE49-F238E27FC236}">
                <a16:creationId xmlns:a16="http://schemas.microsoft.com/office/drawing/2014/main" id="{B2C14BB9-94C9-6F22-67F9-3084A556204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95989" y="128243"/>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139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D71DA-0BAE-4BAC-9E11-F409EFADA035}"/>
              </a:ext>
            </a:extLst>
          </p:cNvPr>
          <p:cNvSpPr>
            <a:spLocks noGrp="1"/>
          </p:cNvSpPr>
          <p:nvPr>
            <p:ph type="title"/>
          </p:nvPr>
        </p:nvSpPr>
        <p:spPr>
          <a:xfrm>
            <a:off x="584200" y="283845"/>
            <a:ext cx="10515600" cy="579755"/>
          </a:xfrm>
        </p:spPr>
        <p:txBody>
          <a:bodyPr>
            <a:normAutofit fontScale="90000"/>
          </a:bodyPr>
          <a:lstStyle/>
          <a:p>
            <a:r>
              <a:rPr lang="en-US" b="1" dirty="0"/>
              <a:t>Stock Market Performance</a:t>
            </a:r>
            <a:endParaRPr lang="en-PK" b="1" dirty="0"/>
          </a:p>
        </p:txBody>
      </p:sp>
      <p:sp>
        <p:nvSpPr>
          <p:cNvPr id="10" name="TextBox 9">
            <a:extLst>
              <a:ext uri="{FF2B5EF4-FFF2-40B4-BE49-F238E27FC236}">
                <a16:creationId xmlns:a16="http://schemas.microsoft.com/office/drawing/2014/main" id="{A24A5A90-CB1E-44AA-9FA5-AC0B0E8F3AE2}"/>
              </a:ext>
            </a:extLst>
          </p:cNvPr>
          <p:cNvSpPr txBox="1"/>
          <p:nvPr/>
        </p:nvSpPr>
        <p:spPr>
          <a:xfrm>
            <a:off x="422910" y="1791236"/>
            <a:ext cx="5181600" cy="5109091"/>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200" dirty="0"/>
              <a:t>KSE 100 Index increased to 42,846 points in May 2018 from 19,916 points on 13</a:t>
            </a:r>
            <a:r>
              <a:rPr lang="en-US" sz="2200" baseline="30000" dirty="0"/>
              <a:t>th</a:t>
            </a:r>
            <a:r>
              <a:rPr lang="en-US" sz="2200" dirty="0"/>
              <a:t> May 2013 which reflects an increase of 22930 points</a:t>
            </a:r>
          </a:p>
          <a:p>
            <a:pPr marL="285750" indent="-285750">
              <a:spcBef>
                <a:spcPts val="600"/>
              </a:spcBef>
              <a:spcAft>
                <a:spcPts val="600"/>
              </a:spcAft>
              <a:buFont typeface="Arial" panose="020B0604020202020204" pitchFamily="34" charset="0"/>
              <a:buChar char="•"/>
            </a:pPr>
            <a:r>
              <a:rPr lang="en-US" sz="2200" b="1" dirty="0"/>
              <a:t>KSE 100 index recorded its peak at 52,876 points as on 24</a:t>
            </a:r>
            <a:r>
              <a:rPr lang="en-US" sz="2200" b="1" baseline="30000" dirty="0"/>
              <a:t>th</a:t>
            </a:r>
            <a:r>
              <a:rPr lang="en-US" sz="2200" b="1" dirty="0"/>
              <a:t> May 2017</a:t>
            </a:r>
          </a:p>
          <a:p>
            <a:pPr marL="285750" indent="-285750">
              <a:spcBef>
                <a:spcPts val="600"/>
              </a:spcBef>
              <a:spcAft>
                <a:spcPts val="600"/>
              </a:spcAft>
              <a:buFont typeface="Arial" panose="020B0604020202020204" pitchFamily="34" charset="0"/>
              <a:buChar char="•"/>
            </a:pPr>
            <a:r>
              <a:rPr lang="en-US" sz="2200" dirty="0"/>
              <a:t>In PTI tenure, KSE 100 index increased by only 2020 points from 42,425 points to 44,445 points</a:t>
            </a:r>
          </a:p>
          <a:p>
            <a:pPr marL="285750" indent="-285750">
              <a:spcBef>
                <a:spcPts val="600"/>
              </a:spcBef>
              <a:spcAft>
                <a:spcPts val="600"/>
              </a:spcAft>
              <a:buFont typeface="Arial" panose="020B0604020202020204" pitchFamily="34" charset="0"/>
              <a:buChar char="•"/>
            </a:pPr>
            <a:r>
              <a:rPr lang="en-US" sz="2200" dirty="0"/>
              <a:t>The confidence of investors and their sentiments were much better in PML(N) tenure than PTI tenure</a:t>
            </a:r>
          </a:p>
          <a:p>
            <a:pPr>
              <a:spcBef>
                <a:spcPts val="600"/>
              </a:spcBef>
              <a:spcAft>
                <a:spcPts val="600"/>
              </a:spcAft>
            </a:pPr>
            <a:endParaRPr lang="en-PK" sz="2200" dirty="0"/>
          </a:p>
        </p:txBody>
      </p:sp>
      <p:graphicFrame>
        <p:nvGraphicFramePr>
          <p:cNvPr id="8" name="Chart 7">
            <a:extLst>
              <a:ext uri="{FF2B5EF4-FFF2-40B4-BE49-F238E27FC236}">
                <a16:creationId xmlns:a16="http://schemas.microsoft.com/office/drawing/2014/main" id="{AE0B0ACC-D4D7-4B91-8CF7-87AE8BBC7036}"/>
              </a:ext>
            </a:extLst>
          </p:cNvPr>
          <p:cNvGraphicFramePr>
            <a:graphicFrameLocks/>
          </p:cNvGraphicFramePr>
          <p:nvPr>
            <p:extLst>
              <p:ext uri="{D42A27DB-BD31-4B8C-83A1-F6EECF244321}">
                <p14:modId xmlns:p14="http://schemas.microsoft.com/office/powerpoint/2010/main" val="308338816"/>
              </p:ext>
            </p:extLst>
          </p:nvPr>
        </p:nvGraphicFramePr>
        <p:xfrm>
          <a:off x="5842000" y="1355698"/>
          <a:ext cx="5770880" cy="4713632"/>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E1CF916A-EFEE-DE90-C6AF-A095C23C47ED}"/>
              </a:ext>
            </a:extLst>
          </p:cNvPr>
          <p:cNvSpPr>
            <a:spLocks noGrp="1"/>
          </p:cNvSpPr>
          <p:nvPr>
            <p:ph type="sldNum" sz="quarter" idx="12"/>
          </p:nvPr>
        </p:nvSpPr>
        <p:spPr/>
        <p:txBody>
          <a:bodyPr/>
          <a:lstStyle/>
          <a:p>
            <a:fld id="{B380B764-755D-456F-8D40-BF150A21D721}" type="slidenum">
              <a:rPr lang="en-US" smtClean="0"/>
              <a:t>12</a:t>
            </a:fld>
            <a:endParaRPr lang="en-US"/>
          </a:p>
        </p:txBody>
      </p:sp>
      <p:pic>
        <p:nvPicPr>
          <p:cNvPr id="5" name="Picture 4">
            <a:extLst>
              <a:ext uri="{FF2B5EF4-FFF2-40B4-BE49-F238E27FC236}">
                <a16:creationId xmlns:a16="http://schemas.microsoft.com/office/drawing/2014/main" id="{CF5C2807-AE1D-DCF2-B7CA-467916F3F96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073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D71DA-0BAE-4BAC-9E11-F409EFADA035}"/>
              </a:ext>
            </a:extLst>
          </p:cNvPr>
          <p:cNvSpPr>
            <a:spLocks noGrp="1"/>
          </p:cNvSpPr>
          <p:nvPr>
            <p:ph type="title"/>
          </p:nvPr>
        </p:nvSpPr>
        <p:spPr>
          <a:xfrm>
            <a:off x="817418" y="283845"/>
            <a:ext cx="10282382" cy="579755"/>
          </a:xfrm>
        </p:spPr>
        <p:txBody>
          <a:bodyPr>
            <a:normAutofit fontScale="90000"/>
          </a:bodyPr>
          <a:lstStyle/>
          <a:p>
            <a:r>
              <a:rPr lang="en-US" dirty="0"/>
              <a:t>Unemployment</a:t>
            </a:r>
            <a:endParaRPr lang="en-PK" dirty="0"/>
          </a:p>
        </p:txBody>
      </p:sp>
      <p:sp>
        <p:nvSpPr>
          <p:cNvPr id="10" name="TextBox 9">
            <a:extLst>
              <a:ext uri="{FF2B5EF4-FFF2-40B4-BE49-F238E27FC236}">
                <a16:creationId xmlns:a16="http://schemas.microsoft.com/office/drawing/2014/main" id="{A24A5A90-CB1E-44AA-9FA5-AC0B0E8F3AE2}"/>
              </a:ext>
            </a:extLst>
          </p:cNvPr>
          <p:cNvSpPr txBox="1"/>
          <p:nvPr/>
        </p:nvSpPr>
        <p:spPr>
          <a:xfrm>
            <a:off x="706582" y="1309410"/>
            <a:ext cx="5008418" cy="5170646"/>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000" dirty="0">
                <a:solidFill>
                  <a:schemeClr val="tx1"/>
                </a:solidFill>
              </a:rPr>
              <a:t>PTI’s claims of </a:t>
            </a:r>
            <a:r>
              <a:rPr lang="en-US" sz="2000" dirty="0"/>
              <a:t>lost jobs of 1.5 </a:t>
            </a:r>
            <a:r>
              <a:rPr lang="en-US" sz="2000" dirty="0">
                <a:solidFill>
                  <a:schemeClr val="tx1"/>
                </a:solidFill>
              </a:rPr>
              <a:t>million in the textile industry &amp; many more in other industries &amp; professions is based on perception having no supporting evidence. </a:t>
            </a:r>
            <a:endParaRPr lang="en-GB" sz="2000" dirty="0"/>
          </a:p>
          <a:p>
            <a:pPr marL="285750" indent="-285750">
              <a:spcBef>
                <a:spcPts val="600"/>
              </a:spcBef>
              <a:spcAft>
                <a:spcPts val="600"/>
              </a:spcAft>
              <a:buFont typeface="Arial" panose="020B0604020202020204" pitchFamily="34" charset="0"/>
              <a:buChar char="•"/>
            </a:pPr>
            <a:r>
              <a:rPr lang="en-GB" sz="2000" dirty="0"/>
              <a:t>PTI’s claims 5.5 million new jobs were created during FY2019-FY2022 which is incorrect</a:t>
            </a:r>
            <a:endParaRPr lang="en-PK" sz="2000" dirty="0"/>
          </a:p>
          <a:p>
            <a:pPr marL="285750" indent="-285750">
              <a:spcBef>
                <a:spcPts val="600"/>
              </a:spcBef>
              <a:spcAft>
                <a:spcPts val="600"/>
              </a:spcAft>
              <a:buFont typeface="Arial" panose="020B0604020202020204" pitchFamily="34" charset="0"/>
              <a:buChar char="•"/>
            </a:pPr>
            <a:r>
              <a:rPr lang="en-GB" sz="2000" dirty="0"/>
              <a:t>Only </a:t>
            </a:r>
            <a:r>
              <a:rPr lang="en-GB" sz="2000" b="1" dirty="0"/>
              <a:t>3.2 </a:t>
            </a:r>
            <a:r>
              <a:rPr lang="en-GB" sz="2000" b="1" dirty="0" err="1"/>
              <a:t>mn</a:t>
            </a:r>
            <a:r>
              <a:rPr lang="en-GB" sz="2000" dirty="0"/>
              <a:t> new jobs were created during 2019-2021 according to Labour Force Survey. </a:t>
            </a:r>
          </a:p>
          <a:p>
            <a:pPr marL="285750" indent="-285750">
              <a:spcBef>
                <a:spcPts val="600"/>
              </a:spcBef>
              <a:spcAft>
                <a:spcPts val="600"/>
              </a:spcAft>
              <a:buFont typeface="Arial" panose="020B0604020202020204" pitchFamily="34" charset="0"/>
              <a:buChar char="•"/>
            </a:pPr>
            <a:r>
              <a:rPr lang="en-US" sz="2000" dirty="0"/>
              <a:t>PTI attempted to mislead the masses by claiming the increase of 22.5% in unemployment. This is not based on facts as no </a:t>
            </a:r>
            <a:r>
              <a:rPr lang="en-US" sz="2000" dirty="0" err="1"/>
              <a:t>Labour</a:t>
            </a:r>
            <a:r>
              <a:rPr lang="en-US" sz="2000" dirty="0"/>
              <a:t> Force Survey has been released by PBS for FY 22 and beyond.</a:t>
            </a:r>
          </a:p>
        </p:txBody>
      </p:sp>
      <p:graphicFrame>
        <p:nvGraphicFramePr>
          <p:cNvPr id="7" name="Chart 6">
            <a:extLst>
              <a:ext uri="{FF2B5EF4-FFF2-40B4-BE49-F238E27FC236}">
                <a16:creationId xmlns:a16="http://schemas.microsoft.com/office/drawing/2014/main" id="{D39863D2-A0FD-442C-AC30-9559ECC0E8BD}"/>
              </a:ext>
            </a:extLst>
          </p:cNvPr>
          <p:cNvGraphicFramePr/>
          <p:nvPr>
            <p:extLst>
              <p:ext uri="{D42A27DB-BD31-4B8C-83A1-F6EECF244321}">
                <p14:modId xmlns:p14="http://schemas.microsoft.com/office/powerpoint/2010/main" val="3841966308"/>
              </p:ext>
            </p:extLst>
          </p:nvPr>
        </p:nvGraphicFramePr>
        <p:xfrm>
          <a:off x="6553202" y="1167493"/>
          <a:ext cx="4801958" cy="4961164"/>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3488C4A9-968F-E39C-DDDC-B5A020440535}"/>
              </a:ext>
            </a:extLst>
          </p:cNvPr>
          <p:cNvSpPr>
            <a:spLocks noGrp="1"/>
          </p:cNvSpPr>
          <p:nvPr>
            <p:ph type="sldNum" sz="quarter" idx="12"/>
          </p:nvPr>
        </p:nvSpPr>
        <p:spPr/>
        <p:txBody>
          <a:bodyPr/>
          <a:lstStyle/>
          <a:p>
            <a:fld id="{B380B764-755D-456F-8D40-BF150A21D721}" type="slidenum">
              <a:rPr lang="en-US" smtClean="0"/>
              <a:t>13</a:t>
            </a:fld>
            <a:endParaRPr lang="en-US"/>
          </a:p>
        </p:txBody>
      </p:sp>
      <p:pic>
        <p:nvPicPr>
          <p:cNvPr id="5" name="Picture 4">
            <a:extLst>
              <a:ext uri="{FF2B5EF4-FFF2-40B4-BE49-F238E27FC236}">
                <a16:creationId xmlns:a16="http://schemas.microsoft.com/office/drawing/2014/main" id="{B7EAFB06-0664-6A2D-83C7-8FA3949B7A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606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8BC43-92A6-43E9-9390-D06CB9952A4C}"/>
              </a:ext>
            </a:extLst>
          </p:cNvPr>
          <p:cNvSpPr>
            <a:spLocks noGrp="1"/>
          </p:cNvSpPr>
          <p:nvPr>
            <p:ph type="title"/>
          </p:nvPr>
        </p:nvSpPr>
        <p:spPr>
          <a:xfrm>
            <a:off x="741218" y="287212"/>
            <a:ext cx="10515600" cy="586740"/>
          </a:xfrm>
        </p:spPr>
        <p:txBody>
          <a:bodyPr>
            <a:normAutofit fontScale="90000"/>
          </a:bodyPr>
          <a:lstStyle/>
          <a:p>
            <a:r>
              <a:rPr lang="en-US" dirty="0"/>
              <a:t>Inflation (Regime Wise)</a:t>
            </a:r>
            <a:endParaRPr lang="en-PK" dirty="0"/>
          </a:p>
        </p:txBody>
      </p:sp>
      <p:graphicFrame>
        <p:nvGraphicFramePr>
          <p:cNvPr id="4" name="Content Placeholder 5">
            <a:extLst>
              <a:ext uri="{FF2B5EF4-FFF2-40B4-BE49-F238E27FC236}">
                <a16:creationId xmlns:a16="http://schemas.microsoft.com/office/drawing/2014/main" id="{5FA30DC9-10DE-4AE3-AAB8-A0367762718C}"/>
              </a:ext>
            </a:extLst>
          </p:cNvPr>
          <p:cNvGraphicFramePr>
            <a:graphicFrameLocks noGrp="1"/>
          </p:cNvGraphicFramePr>
          <p:nvPr>
            <p:ph idx="1"/>
            <p:extLst>
              <p:ext uri="{D42A27DB-BD31-4B8C-83A1-F6EECF244321}">
                <p14:modId xmlns:p14="http://schemas.microsoft.com/office/powerpoint/2010/main" val="4120198630"/>
              </p:ext>
            </p:extLst>
          </p:nvPr>
        </p:nvGraphicFramePr>
        <p:xfrm>
          <a:off x="1550323" y="951866"/>
          <a:ext cx="3988526" cy="353304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ontent Placeholder 5">
            <a:extLst>
              <a:ext uri="{FF2B5EF4-FFF2-40B4-BE49-F238E27FC236}">
                <a16:creationId xmlns:a16="http://schemas.microsoft.com/office/drawing/2014/main" id="{0966DACB-76EF-439F-B61C-645E2EAADE84}"/>
              </a:ext>
            </a:extLst>
          </p:cNvPr>
          <p:cNvGraphicFramePr>
            <a:graphicFrameLocks/>
          </p:cNvGraphicFramePr>
          <p:nvPr>
            <p:extLst>
              <p:ext uri="{D42A27DB-BD31-4B8C-83A1-F6EECF244321}">
                <p14:modId xmlns:p14="http://schemas.microsoft.com/office/powerpoint/2010/main" val="3505849794"/>
              </p:ext>
            </p:extLst>
          </p:nvPr>
        </p:nvGraphicFramePr>
        <p:xfrm>
          <a:off x="6653151" y="951866"/>
          <a:ext cx="3988526" cy="353304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CA9BBD33-7F10-4551-88CF-7C934B7778A3}"/>
              </a:ext>
            </a:extLst>
          </p:cNvPr>
          <p:cNvSpPr txBox="1"/>
          <p:nvPr/>
        </p:nvSpPr>
        <p:spPr>
          <a:xfrm>
            <a:off x="838200" y="4553882"/>
            <a:ext cx="10515600" cy="1600438"/>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200" dirty="0"/>
              <a:t>During PML(N) tenure, maximum CPI was 8.6% and minimum stood at 2.9% while in PTI tenure, maximum CPI reached 12.2% and minimum stood at 6.8%</a:t>
            </a:r>
          </a:p>
          <a:p>
            <a:pPr marL="285750" indent="-285750">
              <a:spcBef>
                <a:spcPts val="600"/>
              </a:spcBef>
              <a:spcAft>
                <a:spcPts val="600"/>
              </a:spcAft>
              <a:buFont typeface="Arial" panose="020B0604020202020204" pitchFamily="34" charset="0"/>
              <a:buChar char="•"/>
            </a:pPr>
            <a:r>
              <a:rPr lang="en-US" sz="2200" dirty="0"/>
              <a:t>During PML(N) tenure, maximum food inflation was 9.0% and minimum stood at 2.1% while in PTI tenure, maximum food inflation reached 13.6% and minimum stood at 4.6%</a:t>
            </a:r>
            <a:endParaRPr lang="en-PK" sz="2200" dirty="0"/>
          </a:p>
        </p:txBody>
      </p:sp>
      <p:sp>
        <p:nvSpPr>
          <p:cNvPr id="7" name="Slide Number Placeholder 6">
            <a:extLst>
              <a:ext uri="{FF2B5EF4-FFF2-40B4-BE49-F238E27FC236}">
                <a16:creationId xmlns:a16="http://schemas.microsoft.com/office/drawing/2014/main" id="{61B61AD7-0EC8-6FA6-795A-6CDC95F7321B}"/>
              </a:ext>
            </a:extLst>
          </p:cNvPr>
          <p:cNvSpPr>
            <a:spLocks noGrp="1"/>
          </p:cNvSpPr>
          <p:nvPr>
            <p:ph type="sldNum" sz="quarter" idx="12"/>
          </p:nvPr>
        </p:nvSpPr>
        <p:spPr/>
        <p:txBody>
          <a:bodyPr/>
          <a:lstStyle/>
          <a:p>
            <a:fld id="{B380B764-755D-456F-8D40-BF150A21D721}" type="slidenum">
              <a:rPr lang="en-US" smtClean="0"/>
              <a:t>14</a:t>
            </a:fld>
            <a:endParaRPr lang="en-US"/>
          </a:p>
        </p:txBody>
      </p:sp>
      <p:pic>
        <p:nvPicPr>
          <p:cNvPr id="8" name="Picture 4">
            <a:extLst>
              <a:ext uri="{FF2B5EF4-FFF2-40B4-BE49-F238E27FC236}">
                <a16:creationId xmlns:a16="http://schemas.microsoft.com/office/drawing/2014/main" id="{50B47811-E0B6-B5E1-DF43-47123B313B7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773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8BC43-92A6-43E9-9390-D06CB9952A4C}"/>
              </a:ext>
            </a:extLst>
          </p:cNvPr>
          <p:cNvSpPr>
            <a:spLocks noGrp="1"/>
          </p:cNvSpPr>
          <p:nvPr>
            <p:ph type="title"/>
          </p:nvPr>
        </p:nvSpPr>
        <p:spPr>
          <a:xfrm>
            <a:off x="838200" y="365126"/>
            <a:ext cx="10515600" cy="586740"/>
          </a:xfrm>
        </p:spPr>
        <p:txBody>
          <a:bodyPr>
            <a:normAutofit fontScale="90000"/>
          </a:bodyPr>
          <a:lstStyle/>
          <a:p>
            <a:r>
              <a:rPr lang="en-US" dirty="0"/>
              <a:t>Global Currencies against USD </a:t>
            </a:r>
            <a:endParaRPr lang="en-PK" dirty="0"/>
          </a:p>
        </p:txBody>
      </p:sp>
      <p:sp>
        <p:nvSpPr>
          <p:cNvPr id="7" name="TextBox 6">
            <a:extLst>
              <a:ext uri="{FF2B5EF4-FFF2-40B4-BE49-F238E27FC236}">
                <a16:creationId xmlns:a16="http://schemas.microsoft.com/office/drawing/2014/main" id="{D6DA0667-699D-4223-9C77-DB7570CF8381}"/>
              </a:ext>
            </a:extLst>
          </p:cNvPr>
          <p:cNvSpPr txBox="1"/>
          <p:nvPr/>
        </p:nvSpPr>
        <p:spPr>
          <a:xfrm>
            <a:off x="440871" y="1235639"/>
            <a:ext cx="5257799" cy="4985980"/>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400" dirty="0"/>
              <a:t>Global economies are witnessing stagflation (low growth with high inflation at the same time).</a:t>
            </a:r>
            <a:endParaRPr lang="en-PK" sz="2400" dirty="0"/>
          </a:p>
          <a:p>
            <a:pPr marL="342900" indent="-342900">
              <a:spcBef>
                <a:spcPts val="600"/>
              </a:spcBef>
              <a:spcAft>
                <a:spcPts val="600"/>
              </a:spcAft>
              <a:buFont typeface="Arial" panose="020B0604020202020204" pitchFamily="34" charset="0"/>
              <a:buChar char="•"/>
            </a:pPr>
            <a:r>
              <a:rPr lang="en-US" sz="2400" dirty="0"/>
              <a:t>US monetary authority is responding by increasing interest rates that is creating pressure on other currencies. </a:t>
            </a:r>
            <a:endParaRPr lang="en-PK" sz="2400" dirty="0"/>
          </a:p>
          <a:p>
            <a:pPr marL="342900" indent="-342900">
              <a:spcBef>
                <a:spcPts val="600"/>
              </a:spcBef>
              <a:spcAft>
                <a:spcPts val="600"/>
              </a:spcAft>
              <a:buFont typeface="Arial" panose="020B0604020202020204" pitchFamily="34" charset="0"/>
              <a:buChar char="•"/>
            </a:pPr>
            <a:r>
              <a:rPr lang="en-US" sz="2400" dirty="0"/>
              <a:t>The following table shows the double digit depreciation of major currencies against US $ from April 2022 onwards.</a:t>
            </a:r>
          </a:p>
          <a:p>
            <a:pPr marL="342900" indent="-342900">
              <a:spcBef>
                <a:spcPts val="600"/>
              </a:spcBef>
              <a:spcAft>
                <a:spcPts val="600"/>
              </a:spcAft>
              <a:buFont typeface="Arial" panose="020B0604020202020204" pitchFamily="34" charset="0"/>
              <a:buChar char="•"/>
            </a:pPr>
            <a:r>
              <a:rPr lang="en-US" altLang="en-PK" sz="2400" dirty="0"/>
              <a:t>Government is taking policy, administrative and relief measures to control inflation. </a:t>
            </a:r>
          </a:p>
        </p:txBody>
      </p:sp>
      <p:graphicFrame>
        <p:nvGraphicFramePr>
          <p:cNvPr id="8" name="Chart 7">
            <a:extLst>
              <a:ext uri="{FF2B5EF4-FFF2-40B4-BE49-F238E27FC236}">
                <a16:creationId xmlns:a16="http://schemas.microsoft.com/office/drawing/2014/main" id="{0CBD18B2-510A-44D9-B23E-BAD75DEE4FD7}"/>
              </a:ext>
            </a:extLst>
          </p:cNvPr>
          <p:cNvGraphicFramePr>
            <a:graphicFrameLocks/>
          </p:cNvGraphicFramePr>
          <p:nvPr>
            <p:extLst>
              <p:ext uri="{D42A27DB-BD31-4B8C-83A1-F6EECF244321}">
                <p14:modId xmlns:p14="http://schemas.microsoft.com/office/powerpoint/2010/main" val="735112789"/>
              </p:ext>
            </p:extLst>
          </p:nvPr>
        </p:nvGraphicFramePr>
        <p:xfrm>
          <a:off x="6096000" y="1090748"/>
          <a:ext cx="5257800" cy="5275762"/>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FDBBE068-641D-B32F-B5CA-3B003A551E01}"/>
              </a:ext>
            </a:extLst>
          </p:cNvPr>
          <p:cNvSpPr>
            <a:spLocks noGrp="1"/>
          </p:cNvSpPr>
          <p:nvPr>
            <p:ph type="sldNum" sz="quarter" idx="12"/>
          </p:nvPr>
        </p:nvSpPr>
        <p:spPr/>
        <p:txBody>
          <a:bodyPr/>
          <a:lstStyle/>
          <a:p>
            <a:fld id="{B380B764-755D-456F-8D40-BF150A21D721}" type="slidenum">
              <a:rPr lang="en-US" smtClean="0"/>
              <a:t>15</a:t>
            </a:fld>
            <a:endParaRPr lang="en-US"/>
          </a:p>
        </p:txBody>
      </p:sp>
      <p:pic>
        <p:nvPicPr>
          <p:cNvPr id="5" name="Picture 4">
            <a:extLst>
              <a:ext uri="{FF2B5EF4-FFF2-40B4-BE49-F238E27FC236}">
                <a16:creationId xmlns:a16="http://schemas.microsoft.com/office/drawing/2014/main" id="{B81065C2-044A-D357-AD2C-E446DB4D99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071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94CA34C-0723-DB24-A08C-D8910EE32D66}"/>
              </a:ext>
            </a:extLst>
          </p:cNvPr>
          <p:cNvSpPr/>
          <p:nvPr/>
        </p:nvSpPr>
        <p:spPr>
          <a:xfrm>
            <a:off x="4930529" y="1952446"/>
            <a:ext cx="269404" cy="43293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ECE3DEB-BF13-8512-697C-72CE519C828E}"/>
              </a:ext>
            </a:extLst>
          </p:cNvPr>
          <p:cNvSpPr/>
          <p:nvPr/>
        </p:nvSpPr>
        <p:spPr>
          <a:xfrm>
            <a:off x="3510775" y="1443487"/>
            <a:ext cx="269404" cy="43293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F2E3A9-8ED8-BBF1-EF63-6990930BB099}"/>
              </a:ext>
            </a:extLst>
          </p:cNvPr>
          <p:cNvSpPr>
            <a:spLocks noGrp="1"/>
          </p:cNvSpPr>
          <p:nvPr>
            <p:ph type="title"/>
          </p:nvPr>
        </p:nvSpPr>
        <p:spPr>
          <a:xfrm>
            <a:off x="800100" y="365126"/>
            <a:ext cx="10515600" cy="577849"/>
          </a:xfrm>
        </p:spPr>
        <p:txBody>
          <a:bodyPr>
            <a:normAutofit fontScale="90000"/>
          </a:bodyPr>
          <a:lstStyle/>
          <a:p>
            <a:r>
              <a:rPr lang="en-US" dirty="0"/>
              <a:t>Robust Tax Revenue &amp; Import Performance</a:t>
            </a:r>
            <a:endParaRPr lang="en-PK" dirty="0"/>
          </a:p>
        </p:txBody>
      </p:sp>
      <p:graphicFrame>
        <p:nvGraphicFramePr>
          <p:cNvPr id="8" name="Chart 7">
            <a:extLst>
              <a:ext uri="{FF2B5EF4-FFF2-40B4-BE49-F238E27FC236}">
                <a16:creationId xmlns:a16="http://schemas.microsoft.com/office/drawing/2014/main" id="{04FF7B40-1796-42DC-B863-1566460F6174}"/>
              </a:ext>
            </a:extLst>
          </p:cNvPr>
          <p:cNvGraphicFramePr>
            <a:graphicFrameLocks/>
          </p:cNvGraphicFramePr>
          <p:nvPr>
            <p:extLst>
              <p:ext uri="{D42A27DB-BD31-4B8C-83A1-F6EECF244321}">
                <p14:modId xmlns:p14="http://schemas.microsoft.com/office/powerpoint/2010/main" val="800933563"/>
              </p:ext>
            </p:extLst>
          </p:nvPr>
        </p:nvGraphicFramePr>
        <p:xfrm>
          <a:off x="1513052" y="1167217"/>
          <a:ext cx="3995446" cy="3799253"/>
        </p:xfrm>
        <a:graphic>
          <a:graphicData uri="http://schemas.openxmlformats.org/drawingml/2006/chart">
            <c:chart xmlns:c="http://schemas.openxmlformats.org/drawingml/2006/chart" xmlns:r="http://schemas.openxmlformats.org/officeDocument/2006/relationships" r:id="rId2"/>
          </a:graphicData>
        </a:graphic>
      </p:graphicFrame>
      <p:sp>
        <p:nvSpPr>
          <p:cNvPr id="6" name="Oval 5">
            <a:extLst>
              <a:ext uri="{FF2B5EF4-FFF2-40B4-BE49-F238E27FC236}">
                <a16:creationId xmlns:a16="http://schemas.microsoft.com/office/drawing/2014/main" id="{07A7E7EF-DC64-DB5C-02E1-7B7355188716}"/>
              </a:ext>
            </a:extLst>
          </p:cNvPr>
          <p:cNvSpPr/>
          <p:nvPr/>
        </p:nvSpPr>
        <p:spPr>
          <a:xfrm>
            <a:off x="9936670" y="1347984"/>
            <a:ext cx="269404" cy="43293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D43EB46-73D3-ABA4-ABA6-A73C89F82509}"/>
              </a:ext>
            </a:extLst>
          </p:cNvPr>
          <p:cNvSpPr/>
          <p:nvPr/>
        </p:nvSpPr>
        <p:spPr>
          <a:xfrm>
            <a:off x="8450167" y="1698139"/>
            <a:ext cx="269404" cy="43293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hart 8">
            <a:extLst>
              <a:ext uri="{FF2B5EF4-FFF2-40B4-BE49-F238E27FC236}">
                <a16:creationId xmlns:a16="http://schemas.microsoft.com/office/drawing/2014/main" id="{D7C8A6CA-3CF5-4110-AB41-BE1AB36CAD11}"/>
              </a:ext>
            </a:extLst>
          </p:cNvPr>
          <p:cNvGraphicFramePr>
            <a:graphicFrameLocks/>
          </p:cNvGraphicFramePr>
          <p:nvPr>
            <p:extLst>
              <p:ext uri="{D42A27DB-BD31-4B8C-83A1-F6EECF244321}">
                <p14:modId xmlns:p14="http://schemas.microsoft.com/office/powerpoint/2010/main" val="2921587821"/>
              </p:ext>
            </p:extLst>
          </p:nvPr>
        </p:nvGraphicFramePr>
        <p:xfrm>
          <a:off x="6414099" y="1168470"/>
          <a:ext cx="3996000" cy="3798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a:extLst>
              <a:ext uri="{FF2B5EF4-FFF2-40B4-BE49-F238E27FC236}">
                <a16:creationId xmlns:a16="http://schemas.microsoft.com/office/drawing/2014/main" id="{C988E883-7F87-433C-A79B-F63CFFEE881A}"/>
              </a:ext>
            </a:extLst>
          </p:cNvPr>
          <p:cNvSpPr>
            <a:spLocks noGrp="1"/>
          </p:cNvSpPr>
          <p:nvPr>
            <p:ph idx="1"/>
          </p:nvPr>
        </p:nvSpPr>
        <p:spPr>
          <a:xfrm>
            <a:off x="926565" y="5191967"/>
            <a:ext cx="10389135" cy="1517052"/>
          </a:xfrm>
        </p:spPr>
        <p:txBody>
          <a:bodyPr>
            <a:noAutofit/>
          </a:bodyPr>
          <a:lstStyle/>
          <a:p>
            <a:r>
              <a:rPr lang="en-US" sz="2000" dirty="0">
                <a:cs typeface="Times New Roman" panose="02020603050405020304" pitchFamily="18" charset="0"/>
              </a:rPr>
              <a:t>FBR revenue as a percent of GDP was on increasing trajectory during PML(N) tenure (9.8%), however, it declined during PTI tenure (9.2%)</a:t>
            </a:r>
          </a:p>
          <a:p>
            <a:r>
              <a:rPr lang="en-US" sz="2000" dirty="0">
                <a:cs typeface="Times New Roman" panose="02020603050405020304" pitchFamily="18" charset="0"/>
              </a:rPr>
              <a:t>Import as a percent of GDP during PML(N) tenure was 15.6%, however, it jumped during PTI tenure to 18.8% which led to severe macroeconomic imbalances</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
        <p:nvSpPr>
          <p:cNvPr id="11" name="Slide Number Placeholder 10">
            <a:extLst>
              <a:ext uri="{FF2B5EF4-FFF2-40B4-BE49-F238E27FC236}">
                <a16:creationId xmlns:a16="http://schemas.microsoft.com/office/drawing/2014/main" id="{FD4544F5-3086-F247-1A71-24BBB4F09FEB}"/>
              </a:ext>
            </a:extLst>
          </p:cNvPr>
          <p:cNvSpPr>
            <a:spLocks noGrp="1"/>
          </p:cNvSpPr>
          <p:nvPr>
            <p:ph type="sldNum" sz="quarter" idx="12"/>
          </p:nvPr>
        </p:nvSpPr>
        <p:spPr/>
        <p:txBody>
          <a:bodyPr/>
          <a:lstStyle/>
          <a:p>
            <a:fld id="{B380B764-755D-456F-8D40-BF150A21D721}" type="slidenum">
              <a:rPr lang="en-US" smtClean="0"/>
              <a:t>16</a:t>
            </a:fld>
            <a:endParaRPr lang="en-US"/>
          </a:p>
        </p:txBody>
      </p:sp>
      <p:pic>
        <p:nvPicPr>
          <p:cNvPr id="12" name="Picture 4">
            <a:extLst>
              <a:ext uri="{FF2B5EF4-FFF2-40B4-BE49-F238E27FC236}">
                <a16:creationId xmlns:a16="http://schemas.microsoft.com/office/drawing/2014/main" id="{E4F97ED9-9D9B-76EA-E6F9-2C8CDB0390E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4824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2E3A9-8ED8-BBF1-EF63-6990930BB099}"/>
              </a:ext>
            </a:extLst>
          </p:cNvPr>
          <p:cNvSpPr>
            <a:spLocks noGrp="1"/>
          </p:cNvSpPr>
          <p:nvPr>
            <p:ph type="title"/>
          </p:nvPr>
        </p:nvSpPr>
        <p:spPr>
          <a:xfrm>
            <a:off x="838200" y="365126"/>
            <a:ext cx="10515600" cy="817632"/>
          </a:xfrm>
        </p:spPr>
        <p:txBody>
          <a:bodyPr/>
          <a:lstStyle/>
          <a:p>
            <a:r>
              <a:rPr lang="en-US" dirty="0"/>
              <a:t>Twin Deficits</a:t>
            </a:r>
            <a:endParaRPr lang="en-PK" dirty="0"/>
          </a:p>
        </p:txBody>
      </p:sp>
      <p:sp>
        <p:nvSpPr>
          <p:cNvPr id="3" name="Content Placeholder 2">
            <a:extLst>
              <a:ext uri="{FF2B5EF4-FFF2-40B4-BE49-F238E27FC236}">
                <a16:creationId xmlns:a16="http://schemas.microsoft.com/office/drawing/2014/main" id="{7C6585E5-EE29-62D3-FE2F-FCF7BF33E256}"/>
              </a:ext>
            </a:extLst>
          </p:cNvPr>
          <p:cNvSpPr>
            <a:spLocks noGrp="1"/>
          </p:cNvSpPr>
          <p:nvPr>
            <p:ph idx="1"/>
          </p:nvPr>
        </p:nvSpPr>
        <p:spPr>
          <a:xfrm>
            <a:off x="838200" y="4483750"/>
            <a:ext cx="10993582" cy="2374250"/>
          </a:xfrm>
        </p:spPr>
        <p:txBody>
          <a:bodyPr>
            <a:noAutofit/>
          </a:bodyPr>
          <a:lstStyle/>
          <a:p>
            <a:r>
              <a:rPr lang="en-US" sz="2000" dirty="0">
                <a:effectLst/>
                <a:ea typeface="Calibri" panose="020F0502020204030204" pitchFamily="34" charset="0"/>
                <a:cs typeface="Times New Roman" panose="02020603050405020304" pitchFamily="18" charset="0"/>
              </a:rPr>
              <a:t>The fiscal deficit averaged 5.2 percent of GDP during PML (N) against 7.2 percent of GDP on average during PTI regime.</a:t>
            </a:r>
            <a:endParaRPr lang="en-PK" sz="2000" dirty="0">
              <a:effectLst/>
              <a:ea typeface="Calibri" panose="020F0502020204030204" pitchFamily="34" charset="0"/>
              <a:cs typeface="Times New Roman" panose="02020603050405020304" pitchFamily="18" charset="0"/>
            </a:endParaRPr>
          </a:p>
          <a:p>
            <a:r>
              <a:rPr lang="en-US" sz="2000" dirty="0">
                <a:cs typeface="Times New Roman" panose="02020603050405020304" pitchFamily="18" charset="0"/>
              </a:rPr>
              <a:t>Trade deficit deteriorated during PTI tenure by 31% and reached to $29 bn</a:t>
            </a:r>
          </a:p>
          <a:p>
            <a:r>
              <a:rPr lang="en-US" sz="2000" dirty="0">
                <a:cs typeface="Times New Roman" panose="02020603050405020304" pitchFamily="18" charset="0"/>
              </a:rPr>
              <a:t>Trade Deficit improved by 26% from $17.4 bn to $12.8 bn during the first 5 months of the current FY.</a:t>
            </a:r>
          </a:p>
          <a:p>
            <a:r>
              <a:rPr lang="en-US" sz="2000" dirty="0">
                <a:cs typeface="Times New Roman" panose="02020603050405020304" pitchFamily="18" charset="0"/>
              </a:rPr>
              <a:t>Current Account Deficit improved by 57% from $7.2 bn to only $3.1 bn during the first 5 months of the current FY 23.</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graphicFrame>
        <p:nvGraphicFramePr>
          <p:cNvPr id="4" name="Chart 3">
            <a:extLst>
              <a:ext uri="{FF2B5EF4-FFF2-40B4-BE49-F238E27FC236}">
                <a16:creationId xmlns:a16="http://schemas.microsoft.com/office/drawing/2014/main" id="{E2B4187F-0C67-1290-B476-70DB4BB5818F}"/>
              </a:ext>
            </a:extLst>
          </p:cNvPr>
          <p:cNvGraphicFramePr>
            <a:graphicFrameLocks/>
          </p:cNvGraphicFramePr>
          <p:nvPr>
            <p:extLst>
              <p:ext uri="{D42A27DB-BD31-4B8C-83A1-F6EECF244321}">
                <p14:modId xmlns:p14="http://schemas.microsoft.com/office/powerpoint/2010/main" val="3102987262"/>
              </p:ext>
            </p:extLst>
          </p:nvPr>
        </p:nvGraphicFramePr>
        <p:xfrm>
          <a:off x="1739901" y="1182758"/>
          <a:ext cx="3965712" cy="31098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898684DF-9BF9-0DB4-53CE-68A9DD7392F5}"/>
              </a:ext>
            </a:extLst>
          </p:cNvPr>
          <p:cNvGraphicFramePr>
            <a:graphicFrameLocks/>
          </p:cNvGraphicFramePr>
          <p:nvPr>
            <p:extLst>
              <p:ext uri="{D42A27DB-BD31-4B8C-83A1-F6EECF244321}">
                <p14:modId xmlns:p14="http://schemas.microsoft.com/office/powerpoint/2010/main" val="1504775480"/>
              </p:ext>
            </p:extLst>
          </p:nvPr>
        </p:nvGraphicFramePr>
        <p:xfrm>
          <a:off x="6430617" y="1182759"/>
          <a:ext cx="3965712" cy="3109841"/>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a:extLst>
              <a:ext uri="{FF2B5EF4-FFF2-40B4-BE49-F238E27FC236}">
                <a16:creationId xmlns:a16="http://schemas.microsoft.com/office/drawing/2014/main" id="{7B166968-E784-AC93-ACB9-9439C6A541F5}"/>
              </a:ext>
            </a:extLst>
          </p:cNvPr>
          <p:cNvSpPr>
            <a:spLocks noGrp="1"/>
          </p:cNvSpPr>
          <p:nvPr>
            <p:ph type="sldNum" sz="quarter" idx="12"/>
          </p:nvPr>
        </p:nvSpPr>
        <p:spPr/>
        <p:txBody>
          <a:bodyPr/>
          <a:lstStyle/>
          <a:p>
            <a:fld id="{B380B764-755D-456F-8D40-BF150A21D721}" type="slidenum">
              <a:rPr lang="en-US" smtClean="0"/>
              <a:t>17</a:t>
            </a:fld>
            <a:endParaRPr lang="en-US"/>
          </a:p>
        </p:txBody>
      </p:sp>
      <p:pic>
        <p:nvPicPr>
          <p:cNvPr id="8" name="Picture 4">
            <a:extLst>
              <a:ext uri="{FF2B5EF4-FFF2-40B4-BE49-F238E27FC236}">
                <a16:creationId xmlns:a16="http://schemas.microsoft.com/office/drawing/2014/main" id="{C974D975-2C75-83A7-A921-511EF69AF45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7357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8BC43-92A6-43E9-9390-D06CB9952A4C}"/>
              </a:ext>
            </a:extLst>
          </p:cNvPr>
          <p:cNvSpPr>
            <a:spLocks noGrp="1"/>
          </p:cNvSpPr>
          <p:nvPr>
            <p:ph type="title"/>
          </p:nvPr>
        </p:nvSpPr>
        <p:spPr>
          <a:xfrm>
            <a:off x="838200" y="365126"/>
            <a:ext cx="10515600" cy="586740"/>
          </a:xfrm>
        </p:spPr>
        <p:txBody>
          <a:bodyPr>
            <a:normAutofit fontScale="90000"/>
          </a:bodyPr>
          <a:lstStyle/>
          <a:p>
            <a:r>
              <a:rPr lang="en-US" dirty="0"/>
              <a:t>LSM Performance </a:t>
            </a:r>
            <a:endParaRPr lang="en-PK" dirty="0"/>
          </a:p>
        </p:txBody>
      </p:sp>
      <p:graphicFrame>
        <p:nvGraphicFramePr>
          <p:cNvPr id="5" name="Chart 4">
            <a:extLst>
              <a:ext uri="{FF2B5EF4-FFF2-40B4-BE49-F238E27FC236}">
                <a16:creationId xmlns:a16="http://schemas.microsoft.com/office/drawing/2014/main" id="{680AEE7D-F6EF-3DE4-4CA6-592DDABCD027}"/>
              </a:ext>
            </a:extLst>
          </p:cNvPr>
          <p:cNvGraphicFramePr>
            <a:graphicFrameLocks/>
          </p:cNvGraphicFramePr>
          <p:nvPr>
            <p:extLst>
              <p:ext uri="{D42A27DB-BD31-4B8C-83A1-F6EECF244321}">
                <p14:modId xmlns:p14="http://schemas.microsoft.com/office/powerpoint/2010/main" val="3737843088"/>
              </p:ext>
            </p:extLst>
          </p:nvPr>
        </p:nvGraphicFramePr>
        <p:xfrm>
          <a:off x="6096000" y="951866"/>
          <a:ext cx="5476875" cy="514413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9304A458-88FD-4A6E-97F1-A8E12E71D261}"/>
              </a:ext>
            </a:extLst>
          </p:cNvPr>
          <p:cNvSpPr txBox="1"/>
          <p:nvPr/>
        </p:nvSpPr>
        <p:spPr>
          <a:xfrm>
            <a:off x="457200" y="1090749"/>
            <a:ext cx="5212080" cy="5201424"/>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altLang="en-PK" sz="2400" dirty="0"/>
              <a:t>Production of major Kharif Crops declined: cotton (24.6%), Rice (40.6%) Sugarcane (7.9%) and Maize (3.0%).</a:t>
            </a:r>
          </a:p>
          <a:p>
            <a:pPr marL="342900" indent="-342900">
              <a:spcBef>
                <a:spcPts val="600"/>
              </a:spcBef>
              <a:spcAft>
                <a:spcPts val="600"/>
              </a:spcAft>
              <a:buFont typeface="Arial" panose="020B0604020202020204" pitchFamily="34" charset="0"/>
              <a:buChar char="•"/>
            </a:pPr>
            <a:r>
              <a:rPr lang="en-US" altLang="en-PK" sz="2400" dirty="0"/>
              <a:t>Despite global economic meltdown and internal devastating flood situation, value added sectors are showing positive and satisfactory growth.</a:t>
            </a:r>
          </a:p>
          <a:p>
            <a:pPr marL="342900" indent="-342900">
              <a:spcBef>
                <a:spcPts val="600"/>
              </a:spcBef>
              <a:spcAft>
                <a:spcPts val="600"/>
              </a:spcAft>
              <a:buFont typeface="Arial" panose="020B0604020202020204" pitchFamily="34" charset="0"/>
              <a:buChar char="•"/>
            </a:pPr>
            <a:r>
              <a:rPr lang="en-US" altLang="en-PK" sz="2400" dirty="0"/>
              <a:t>Government initiative </a:t>
            </a:r>
            <a:r>
              <a:rPr lang="en-US" altLang="en-PK" sz="2400" b="1" dirty="0">
                <a:solidFill>
                  <a:schemeClr val="accent6">
                    <a:lumMod val="75000"/>
                  </a:schemeClr>
                </a:solidFill>
              </a:rPr>
              <a:t>like </a:t>
            </a:r>
            <a:r>
              <a:rPr lang="en-US" altLang="en-PK" sz="2400" b="1" dirty="0" err="1">
                <a:solidFill>
                  <a:schemeClr val="accent6">
                    <a:lumMod val="75000"/>
                  </a:schemeClr>
                </a:solidFill>
              </a:rPr>
              <a:t>Kisaan</a:t>
            </a:r>
            <a:r>
              <a:rPr lang="en-US" altLang="en-PK" sz="2400" b="1" dirty="0">
                <a:solidFill>
                  <a:schemeClr val="accent6">
                    <a:lumMod val="75000"/>
                  </a:schemeClr>
                </a:solidFill>
              </a:rPr>
              <a:t> Package, Industrial support package and exports facilitation measures </a:t>
            </a:r>
            <a:r>
              <a:rPr lang="en-US" altLang="en-PK" sz="2400" dirty="0"/>
              <a:t>helped revival of activities in industrial and agriculture sectors.  </a:t>
            </a:r>
          </a:p>
        </p:txBody>
      </p:sp>
      <p:sp>
        <p:nvSpPr>
          <p:cNvPr id="4" name="Slide Number Placeholder 3">
            <a:extLst>
              <a:ext uri="{FF2B5EF4-FFF2-40B4-BE49-F238E27FC236}">
                <a16:creationId xmlns:a16="http://schemas.microsoft.com/office/drawing/2014/main" id="{189530D0-79B0-314E-733E-ED1536ABD61A}"/>
              </a:ext>
            </a:extLst>
          </p:cNvPr>
          <p:cNvSpPr>
            <a:spLocks noGrp="1"/>
          </p:cNvSpPr>
          <p:nvPr>
            <p:ph type="sldNum" sz="quarter" idx="12"/>
          </p:nvPr>
        </p:nvSpPr>
        <p:spPr/>
        <p:txBody>
          <a:bodyPr/>
          <a:lstStyle/>
          <a:p>
            <a:fld id="{B380B764-755D-456F-8D40-BF150A21D721}" type="slidenum">
              <a:rPr lang="en-US" smtClean="0"/>
              <a:t>18</a:t>
            </a:fld>
            <a:endParaRPr lang="en-US"/>
          </a:p>
        </p:txBody>
      </p:sp>
      <p:pic>
        <p:nvPicPr>
          <p:cNvPr id="7" name="Picture 4">
            <a:extLst>
              <a:ext uri="{FF2B5EF4-FFF2-40B4-BE49-F238E27FC236}">
                <a16:creationId xmlns:a16="http://schemas.microsoft.com/office/drawing/2014/main" id="{F708DAFB-E5F1-C226-93D9-0875FE209A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430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BFF5A-014E-646A-5641-183F46AD709E}"/>
              </a:ext>
            </a:extLst>
          </p:cNvPr>
          <p:cNvSpPr>
            <a:spLocks noGrp="1"/>
          </p:cNvSpPr>
          <p:nvPr>
            <p:ph type="title"/>
          </p:nvPr>
        </p:nvSpPr>
        <p:spPr>
          <a:xfrm>
            <a:off x="622300" y="98079"/>
            <a:ext cx="10515600" cy="877268"/>
          </a:xfrm>
        </p:spPr>
        <p:txBody>
          <a:bodyPr>
            <a:normAutofit/>
          </a:bodyPr>
          <a:lstStyle/>
          <a:p>
            <a:r>
              <a:rPr lang="en-US" sz="4000" dirty="0">
                <a:latin typeface="+mn-lt"/>
                <a:cs typeface="Times New Roman" panose="02020603050405020304" pitchFamily="18" charset="0"/>
              </a:rPr>
              <a:t>Policy Rate</a:t>
            </a:r>
            <a:endParaRPr lang="en-PK" sz="4000" dirty="0">
              <a:latin typeface="+mn-lt"/>
              <a:cs typeface="Times New Roman" panose="02020603050405020304" pitchFamily="18" charset="0"/>
            </a:endParaRPr>
          </a:p>
        </p:txBody>
      </p:sp>
      <p:sp>
        <p:nvSpPr>
          <p:cNvPr id="6" name="Content Placeholder 5">
            <a:extLst>
              <a:ext uri="{FF2B5EF4-FFF2-40B4-BE49-F238E27FC236}">
                <a16:creationId xmlns:a16="http://schemas.microsoft.com/office/drawing/2014/main" id="{4D7C95C4-1D51-4B1E-A9EF-4E2EEAE35C37}"/>
              </a:ext>
            </a:extLst>
          </p:cNvPr>
          <p:cNvSpPr>
            <a:spLocks noGrp="1"/>
          </p:cNvSpPr>
          <p:nvPr>
            <p:ph idx="1"/>
          </p:nvPr>
        </p:nvSpPr>
        <p:spPr>
          <a:xfrm>
            <a:off x="622300" y="1036597"/>
            <a:ext cx="4787900" cy="5723323"/>
          </a:xfrm>
        </p:spPr>
        <p:txBody>
          <a:bodyPr>
            <a:noAutofit/>
          </a:bodyPr>
          <a:lstStyle/>
          <a:p>
            <a:pPr>
              <a:lnSpc>
                <a:spcPct val="107000"/>
              </a:lnSpc>
              <a:spcAft>
                <a:spcPts val="800"/>
              </a:spcAft>
            </a:pPr>
            <a:r>
              <a:rPr lang="en-US" sz="2000" dirty="0">
                <a:effectLst/>
                <a:ea typeface="Calibri" panose="020F0502020204030204" pitchFamily="34" charset="0"/>
                <a:cs typeface="Times New Roman" panose="02020603050405020304" pitchFamily="18" charset="0"/>
              </a:rPr>
              <a:t>Policy rate reduced to a historic low at 5.7 % in FY2016 from 10% at the end of FY2014 due to improved macroeconomic indicators. </a:t>
            </a:r>
            <a:endParaRPr lang="en-PK" sz="2000" dirty="0">
              <a:effectLst/>
              <a:ea typeface="Calibri" panose="020F0502020204030204" pitchFamily="34" charset="0"/>
              <a:cs typeface="Times New Roman" panose="02020603050405020304" pitchFamily="18" charset="0"/>
            </a:endParaRPr>
          </a:p>
          <a:p>
            <a:pPr>
              <a:lnSpc>
                <a:spcPct val="107000"/>
              </a:lnSpc>
              <a:spcAft>
                <a:spcPts val="800"/>
              </a:spcAft>
            </a:pPr>
            <a:r>
              <a:rPr lang="en-US" sz="2000" dirty="0">
                <a:effectLst/>
                <a:ea typeface="Calibri" panose="020F0502020204030204" pitchFamily="34" charset="0"/>
                <a:cs typeface="Times New Roman" panose="02020603050405020304" pitchFamily="18" charset="0"/>
              </a:rPr>
              <a:t>In August 2018, SBP adopted a policy rate reversal.</a:t>
            </a:r>
            <a:endParaRPr lang="en-PK" sz="2000" dirty="0">
              <a:effectLst/>
              <a:ea typeface="Calibri" panose="020F0502020204030204" pitchFamily="34" charset="0"/>
              <a:cs typeface="Times New Roman" panose="02020603050405020304" pitchFamily="18" charset="0"/>
            </a:endParaRPr>
          </a:p>
          <a:p>
            <a:pPr>
              <a:lnSpc>
                <a:spcPct val="107000"/>
              </a:lnSpc>
              <a:spcAft>
                <a:spcPts val="800"/>
              </a:spcAft>
            </a:pPr>
            <a:r>
              <a:rPr lang="en-US" sz="2000" dirty="0">
                <a:effectLst/>
                <a:ea typeface="Calibri" panose="020F0502020204030204" pitchFamily="34" charset="0"/>
                <a:cs typeface="Times New Roman" panose="02020603050405020304" pitchFamily="18" charset="0"/>
              </a:rPr>
              <a:t>In FY2022  due </a:t>
            </a:r>
            <a:r>
              <a:rPr lang="en-US" sz="2000" dirty="0">
                <a:ea typeface="Calibri" panose="020F0502020204030204" pitchFamily="34" charset="0"/>
                <a:cs typeface="Times New Roman" panose="02020603050405020304" pitchFamily="18" charset="0"/>
              </a:rPr>
              <a:t>to </a:t>
            </a:r>
            <a:r>
              <a:rPr lang="en-US" sz="2000" dirty="0">
                <a:effectLst/>
                <a:ea typeface="Calibri" panose="020F0502020204030204" pitchFamily="34" charset="0"/>
                <a:cs typeface="Times New Roman" panose="02020603050405020304" pitchFamily="18" charset="0"/>
              </a:rPr>
              <a:t>macroeconomic imbalances including higher imports, mounting current account deficit, and soaring inflation, the policy rate increased to 13.7%.</a:t>
            </a:r>
          </a:p>
          <a:p>
            <a:pPr>
              <a:lnSpc>
                <a:spcPct val="107000"/>
              </a:lnSpc>
              <a:spcAft>
                <a:spcPts val="800"/>
              </a:spcAft>
            </a:pPr>
            <a:r>
              <a:rPr lang="en-US" sz="2000" dirty="0">
                <a:effectLst/>
                <a:ea typeface="Calibri" panose="020F0502020204030204" pitchFamily="34" charset="0"/>
                <a:cs typeface="Times New Roman" panose="02020603050405020304" pitchFamily="18" charset="0"/>
              </a:rPr>
              <a:t>In PTI’s tenure, policy rate increased by 7.25% (6.5% to 13.75%); whereas in PML(N) current year it </a:t>
            </a:r>
            <a:r>
              <a:rPr lang="en-US" sz="2000" dirty="0">
                <a:ea typeface="Calibri" panose="020F0502020204030204" pitchFamily="34" charset="0"/>
                <a:cs typeface="Times New Roman" panose="02020603050405020304" pitchFamily="18" charset="0"/>
              </a:rPr>
              <a:t>has increased by 2.25% only (13.75% to 16%)</a:t>
            </a:r>
            <a:endParaRPr lang="en-PK" sz="2000" dirty="0">
              <a:effectLst/>
              <a:ea typeface="Calibri" panose="020F0502020204030204" pitchFamily="34" charset="0"/>
              <a:cs typeface="Times New Roman" panose="02020603050405020304" pitchFamily="18" charset="0"/>
            </a:endParaRPr>
          </a:p>
        </p:txBody>
      </p:sp>
      <p:graphicFrame>
        <p:nvGraphicFramePr>
          <p:cNvPr id="7" name="Chart 6">
            <a:extLst>
              <a:ext uri="{FF2B5EF4-FFF2-40B4-BE49-F238E27FC236}">
                <a16:creationId xmlns:a16="http://schemas.microsoft.com/office/drawing/2014/main" id="{C7264F9A-DD87-AA41-7C08-BF76A4B19244}"/>
              </a:ext>
            </a:extLst>
          </p:cNvPr>
          <p:cNvGraphicFramePr>
            <a:graphicFrameLocks/>
          </p:cNvGraphicFramePr>
          <p:nvPr>
            <p:extLst>
              <p:ext uri="{D42A27DB-BD31-4B8C-83A1-F6EECF244321}">
                <p14:modId xmlns:p14="http://schemas.microsoft.com/office/powerpoint/2010/main" val="1223450193"/>
              </p:ext>
            </p:extLst>
          </p:nvPr>
        </p:nvGraphicFramePr>
        <p:xfrm>
          <a:off x="6327140" y="1358899"/>
          <a:ext cx="5242560" cy="4457701"/>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315446CD-B8A8-C801-8224-CBB3253B39CD}"/>
              </a:ext>
            </a:extLst>
          </p:cNvPr>
          <p:cNvSpPr>
            <a:spLocks noGrp="1"/>
          </p:cNvSpPr>
          <p:nvPr>
            <p:ph type="sldNum" sz="quarter" idx="12"/>
          </p:nvPr>
        </p:nvSpPr>
        <p:spPr/>
        <p:txBody>
          <a:bodyPr/>
          <a:lstStyle/>
          <a:p>
            <a:fld id="{B380B764-755D-456F-8D40-BF150A21D721}" type="slidenum">
              <a:rPr lang="en-US" smtClean="0"/>
              <a:t>19</a:t>
            </a:fld>
            <a:endParaRPr lang="en-US"/>
          </a:p>
        </p:txBody>
      </p:sp>
      <p:pic>
        <p:nvPicPr>
          <p:cNvPr id="5" name="Picture 4">
            <a:extLst>
              <a:ext uri="{FF2B5EF4-FFF2-40B4-BE49-F238E27FC236}">
                <a16:creationId xmlns:a16="http://schemas.microsoft.com/office/drawing/2014/main" id="{78F9E0B9-0D98-157F-D9E3-CACB4957B5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244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E68A-2B33-4592-8522-6E84FEE3914C}"/>
              </a:ext>
            </a:extLst>
          </p:cNvPr>
          <p:cNvSpPr>
            <a:spLocks noGrp="1"/>
          </p:cNvSpPr>
          <p:nvPr>
            <p:ph type="title"/>
          </p:nvPr>
        </p:nvSpPr>
        <p:spPr>
          <a:xfrm>
            <a:off x="1001486" y="261257"/>
            <a:ext cx="8229600" cy="685800"/>
          </a:xfrm>
        </p:spPr>
        <p:txBody>
          <a:bodyPr>
            <a:normAutofit fontScale="90000"/>
          </a:bodyPr>
          <a:lstStyle/>
          <a:p>
            <a:pPr algn="l"/>
            <a:r>
              <a:rPr lang="en-US" dirty="0">
                <a:latin typeface="Calibri" panose="020F0502020204030204" pitchFamily="34" charset="0"/>
                <a:cs typeface="Calibri" panose="020F0502020204030204" pitchFamily="34" charset="0"/>
              </a:rPr>
              <a:t>Social Safety Nets</a:t>
            </a:r>
          </a:p>
        </p:txBody>
      </p:sp>
      <p:sp>
        <p:nvSpPr>
          <p:cNvPr id="3" name="Content Placeholder 2">
            <a:extLst>
              <a:ext uri="{FF2B5EF4-FFF2-40B4-BE49-F238E27FC236}">
                <a16:creationId xmlns:a16="http://schemas.microsoft.com/office/drawing/2014/main" id="{813C86FA-6998-4C4E-B007-A7E777FE916D}"/>
              </a:ext>
            </a:extLst>
          </p:cNvPr>
          <p:cNvSpPr>
            <a:spLocks noGrp="1"/>
          </p:cNvSpPr>
          <p:nvPr>
            <p:ph idx="1"/>
          </p:nvPr>
        </p:nvSpPr>
        <p:spPr>
          <a:xfrm>
            <a:off x="758688" y="1136373"/>
            <a:ext cx="6089374" cy="5373757"/>
          </a:xfrm>
        </p:spPr>
        <p:txBody>
          <a:bodyPr>
            <a:normAutofit lnSpcReduction="10000"/>
          </a:bodyPr>
          <a:lstStyle/>
          <a:p>
            <a:pPr>
              <a:lnSpc>
                <a:spcPct val="100000"/>
              </a:lnSpc>
            </a:pPr>
            <a:r>
              <a:rPr lang="en-US" sz="2400" dirty="0"/>
              <a:t>For FY2023, Budgetary allocation of BISP has been increased to Rs 364 billion and the government has planned to expand the scope of BISP and increase the number of beneficiaries upto 10 million.</a:t>
            </a:r>
          </a:p>
          <a:p>
            <a:pPr>
              <a:lnSpc>
                <a:spcPct val="100000"/>
              </a:lnSpc>
            </a:pPr>
            <a:r>
              <a:rPr lang="en-US" sz="2400" dirty="0"/>
              <a:t>The government has also included 500,000 more people from Balochistan in BISP, which would cover around 65pc of the population of the province. For this purpose, more BISP centres are being established in the province.</a:t>
            </a:r>
          </a:p>
          <a:p>
            <a:pPr>
              <a:lnSpc>
                <a:spcPct val="100000"/>
              </a:lnSpc>
            </a:pPr>
            <a:r>
              <a:rPr lang="en-US" sz="2400" dirty="0"/>
              <a:t>In addition to above, the government provided flood relief/cash assistance of Rs 70 billion to 2.7 million beneficiaries through BISP. </a:t>
            </a:r>
          </a:p>
        </p:txBody>
      </p:sp>
      <p:graphicFrame>
        <p:nvGraphicFramePr>
          <p:cNvPr id="4" name="Chart 3">
            <a:extLst>
              <a:ext uri="{FF2B5EF4-FFF2-40B4-BE49-F238E27FC236}">
                <a16:creationId xmlns:a16="http://schemas.microsoft.com/office/drawing/2014/main" id="{49A5EAF8-0DD6-4626-9885-887E13AC8100}"/>
              </a:ext>
            </a:extLst>
          </p:cNvPr>
          <p:cNvGraphicFramePr/>
          <p:nvPr>
            <p:extLst>
              <p:ext uri="{D42A27DB-BD31-4B8C-83A1-F6EECF244321}">
                <p14:modId xmlns:p14="http://schemas.microsoft.com/office/powerpoint/2010/main" val="469287615"/>
              </p:ext>
            </p:extLst>
          </p:nvPr>
        </p:nvGraphicFramePr>
        <p:xfrm>
          <a:off x="6949440" y="1325880"/>
          <a:ext cx="4983479" cy="430910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5462D652-D7D3-47D4-8312-576B4131A917}"/>
              </a:ext>
            </a:extLst>
          </p:cNvPr>
          <p:cNvSpPr txBox="1"/>
          <p:nvPr/>
        </p:nvSpPr>
        <p:spPr>
          <a:xfrm>
            <a:off x="8109041" y="1563471"/>
            <a:ext cx="302133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BSIP allocation in FY 2022-23 is 48% higher than last year</a:t>
            </a:r>
          </a:p>
        </p:txBody>
      </p:sp>
      <p:sp>
        <p:nvSpPr>
          <p:cNvPr id="7" name="Slide Number Placeholder 6">
            <a:extLst>
              <a:ext uri="{FF2B5EF4-FFF2-40B4-BE49-F238E27FC236}">
                <a16:creationId xmlns:a16="http://schemas.microsoft.com/office/drawing/2014/main" id="{53086E61-F17A-7B6D-3549-C3DC3C13BF8C}"/>
              </a:ext>
            </a:extLst>
          </p:cNvPr>
          <p:cNvSpPr>
            <a:spLocks noGrp="1"/>
          </p:cNvSpPr>
          <p:nvPr>
            <p:ph type="sldNum" sz="quarter" idx="12"/>
          </p:nvPr>
        </p:nvSpPr>
        <p:spPr/>
        <p:txBody>
          <a:bodyPr/>
          <a:lstStyle/>
          <a:p>
            <a:fld id="{B380B764-755D-456F-8D40-BF150A21D721}" type="slidenum">
              <a:rPr lang="en-US" smtClean="0"/>
              <a:t>20</a:t>
            </a:fld>
            <a:endParaRPr lang="en-US"/>
          </a:p>
        </p:txBody>
      </p:sp>
      <p:pic>
        <p:nvPicPr>
          <p:cNvPr id="8" name="Picture 4">
            <a:extLst>
              <a:ext uri="{FF2B5EF4-FFF2-40B4-BE49-F238E27FC236}">
                <a16:creationId xmlns:a16="http://schemas.microsoft.com/office/drawing/2014/main" id="{30B45FA5-682B-732E-23CC-7C41531E3F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119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0A5EF7-00B4-4B9B-BC7F-00A9D0A122D2}"/>
              </a:ext>
            </a:extLst>
          </p:cNvPr>
          <p:cNvSpPr txBox="1"/>
          <p:nvPr/>
        </p:nvSpPr>
        <p:spPr>
          <a:xfrm>
            <a:off x="553752" y="230309"/>
            <a:ext cx="8895521" cy="707886"/>
          </a:xfrm>
          <a:prstGeom prst="rect">
            <a:avLst/>
          </a:prstGeom>
          <a:noFill/>
        </p:spPr>
        <p:txBody>
          <a:bodyPr wrap="square" rtlCol="0">
            <a:spAutoFit/>
          </a:bodyPr>
          <a:lstStyle/>
          <a:p>
            <a:r>
              <a:rPr lang="en-US" sz="4000" dirty="0"/>
              <a:t>SBP Foreign Exchange Reserves</a:t>
            </a:r>
          </a:p>
        </p:txBody>
      </p:sp>
      <p:graphicFrame>
        <p:nvGraphicFramePr>
          <p:cNvPr id="6" name="Chart 5">
            <a:extLst>
              <a:ext uri="{FF2B5EF4-FFF2-40B4-BE49-F238E27FC236}">
                <a16:creationId xmlns:a16="http://schemas.microsoft.com/office/drawing/2014/main" id="{75A31CFA-648F-4C0A-AAA8-E9A8C43D4F53}"/>
              </a:ext>
            </a:extLst>
          </p:cNvPr>
          <p:cNvGraphicFramePr>
            <a:graphicFrameLocks/>
          </p:cNvGraphicFramePr>
          <p:nvPr>
            <p:extLst>
              <p:ext uri="{D42A27DB-BD31-4B8C-83A1-F6EECF244321}">
                <p14:modId xmlns:p14="http://schemas.microsoft.com/office/powerpoint/2010/main" val="1554992589"/>
              </p:ext>
            </p:extLst>
          </p:nvPr>
        </p:nvGraphicFramePr>
        <p:xfrm>
          <a:off x="2196548" y="938195"/>
          <a:ext cx="7798904" cy="4601817"/>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020D4985-CA51-4DFC-A9EF-17393F306E37}"/>
              </a:ext>
            </a:extLst>
          </p:cNvPr>
          <p:cNvSpPr/>
          <p:nvPr/>
        </p:nvSpPr>
        <p:spPr>
          <a:xfrm>
            <a:off x="6096000" y="1828800"/>
            <a:ext cx="3508514" cy="1172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PDM Government’s prudent management helped avert default situation left behind by PTI</a:t>
            </a:r>
          </a:p>
        </p:txBody>
      </p:sp>
      <p:sp>
        <p:nvSpPr>
          <p:cNvPr id="3" name="TextBox 2">
            <a:extLst>
              <a:ext uri="{FF2B5EF4-FFF2-40B4-BE49-F238E27FC236}">
                <a16:creationId xmlns:a16="http://schemas.microsoft.com/office/drawing/2014/main" id="{F4673390-C30D-453E-8A59-91D4FE7E7FE8}"/>
              </a:ext>
            </a:extLst>
          </p:cNvPr>
          <p:cNvSpPr txBox="1"/>
          <p:nvPr/>
        </p:nvSpPr>
        <p:spPr>
          <a:xfrm>
            <a:off x="1232452" y="5804452"/>
            <a:ext cx="9332844" cy="646331"/>
          </a:xfrm>
          <a:prstGeom prst="rect">
            <a:avLst/>
          </a:prstGeom>
          <a:noFill/>
        </p:spPr>
        <p:txBody>
          <a:bodyPr wrap="square" rtlCol="0">
            <a:spAutoFit/>
          </a:bodyPr>
          <a:lstStyle/>
          <a:p>
            <a:r>
              <a:rPr lang="en-US" dirty="0"/>
              <a:t>PDM Government substantially controlled the decline in Forex Reserves. Pakistan would have already defaulted if the rate of decline as of 3</a:t>
            </a:r>
            <a:r>
              <a:rPr lang="en-US" baseline="30000" dirty="0"/>
              <a:t>rd</a:t>
            </a:r>
            <a:r>
              <a:rPr lang="en-US" dirty="0"/>
              <a:t> quarter of FY 22 had continued.</a:t>
            </a:r>
          </a:p>
        </p:txBody>
      </p:sp>
      <p:sp>
        <p:nvSpPr>
          <p:cNvPr id="4" name="Slide Number Placeholder 3">
            <a:extLst>
              <a:ext uri="{FF2B5EF4-FFF2-40B4-BE49-F238E27FC236}">
                <a16:creationId xmlns:a16="http://schemas.microsoft.com/office/drawing/2014/main" id="{C026ED0A-259E-040A-1844-7A944F0FEE08}"/>
              </a:ext>
            </a:extLst>
          </p:cNvPr>
          <p:cNvSpPr>
            <a:spLocks noGrp="1"/>
          </p:cNvSpPr>
          <p:nvPr>
            <p:ph type="sldNum" sz="quarter" idx="12"/>
          </p:nvPr>
        </p:nvSpPr>
        <p:spPr/>
        <p:txBody>
          <a:bodyPr/>
          <a:lstStyle/>
          <a:p>
            <a:fld id="{B380B764-755D-456F-8D40-BF150A21D721}" type="slidenum">
              <a:rPr lang="en-US" smtClean="0"/>
              <a:t>21</a:t>
            </a:fld>
            <a:endParaRPr lang="en-US"/>
          </a:p>
        </p:txBody>
      </p:sp>
      <p:pic>
        <p:nvPicPr>
          <p:cNvPr id="7" name="Picture 4">
            <a:extLst>
              <a:ext uri="{FF2B5EF4-FFF2-40B4-BE49-F238E27FC236}">
                <a16:creationId xmlns:a16="http://schemas.microsoft.com/office/drawing/2014/main" id="{633E44E3-4B82-77EB-9EDE-1B16533197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277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0A5EF7-00B4-4B9B-BC7F-00A9D0A122D2}"/>
              </a:ext>
            </a:extLst>
          </p:cNvPr>
          <p:cNvSpPr txBox="1"/>
          <p:nvPr/>
        </p:nvSpPr>
        <p:spPr>
          <a:xfrm>
            <a:off x="717037" y="226500"/>
            <a:ext cx="8895521" cy="707886"/>
          </a:xfrm>
          <a:prstGeom prst="rect">
            <a:avLst/>
          </a:prstGeom>
          <a:noFill/>
        </p:spPr>
        <p:txBody>
          <a:bodyPr wrap="square" rtlCol="0">
            <a:spAutoFit/>
          </a:bodyPr>
          <a:lstStyle/>
          <a:p>
            <a:r>
              <a:rPr lang="en-US" sz="4000" dirty="0"/>
              <a:t>Debt Liabilities</a:t>
            </a:r>
          </a:p>
        </p:txBody>
      </p:sp>
      <p:sp>
        <p:nvSpPr>
          <p:cNvPr id="2" name="TextBox 1">
            <a:extLst>
              <a:ext uri="{FF2B5EF4-FFF2-40B4-BE49-F238E27FC236}">
                <a16:creationId xmlns:a16="http://schemas.microsoft.com/office/drawing/2014/main" id="{F0ACA794-7D95-4D77-A058-F09D831C4DEA}"/>
              </a:ext>
            </a:extLst>
          </p:cNvPr>
          <p:cNvSpPr txBox="1"/>
          <p:nvPr/>
        </p:nvSpPr>
        <p:spPr>
          <a:xfrm>
            <a:off x="894521" y="1120986"/>
            <a:ext cx="7364896" cy="369332"/>
          </a:xfrm>
          <a:prstGeom prst="rect">
            <a:avLst/>
          </a:prstGeom>
          <a:noFill/>
        </p:spPr>
        <p:txBody>
          <a:bodyPr wrap="square" rtlCol="0">
            <a:spAutoFit/>
          </a:bodyPr>
          <a:lstStyle/>
          <a:p>
            <a:r>
              <a:rPr lang="en-US" dirty="0"/>
              <a:t>Pakistan’s debt and liabilities actually increased in PTI’s tenure</a:t>
            </a:r>
          </a:p>
        </p:txBody>
      </p:sp>
      <p:graphicFrame>
        <p:nvGraphicFramePr>
          <p:cNvPr id="8" name="Chart 7">
            <a:extLst>
              <a:ext uri="{FF2B5EF4-FFF2-40B4-BE49-F238E27FC236}">
                <a16:creationId xmlns:a16="http://schemas.microsoft.com/office/drawing/2014/main" id="{F46DE447-1A74-4294-9602-86111B96705A}"/>
              </a:ext>
            </a:extLst>
          </p:cNvPr>
          <p:cNvGraphicFramePr>
            <a:graphicFrameLocks/>
          </p:cNvGraphicFramePr>
          <p:nvPr>
            <p:extLst>
              <p:ext uri="{D42A27DB-BD31-4B8C-83A1-F6EECF244321}">
                <p14:modId xmlns:p14="http://schemas.microsoft.com/office/powerpoint/2010/main" val="2072359279"/>
              </p:ext>
            </p:extLst>
          </p:nvPr>
        </p:nvGraphicFramePr>
        <p:xfrm>
          <a:off x="4526279" y="1828800"/>
          <a:ext cx="7147891" cy="4337387"/>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Straight Arrow Connector 3">
            <a:extLst>
              <a:ext uri="{FF2B5EF4-FFF2-40B4-BE49-F238E27FC236}">
                <a16:creationId xmlns:a16="http://schemas.microsoft.com/office/drawing/2014/main" id="{1B41F1CE-AB90-4F59-B35A-F62F719EFA93}"/>
              </a:ext>
            </a:extLst>
          </p:cNvPr>
          <p:cNvCxnSpPr>
            <a:cxnSpLocks/>
          </p:cNvCxnSpPr>
          <p:nvPr/>
        </p:nvCxnSpPr>
        <p:spPr>
          <a:xfrm flipV="1">
            <a:off x="8100224" y="2653748"/>
            <a:ext cx="1918419" cy="1630018"/>
          </a:xfrm>
          <a:prstGeom prst="straightConnector1">
            <a:avLst/>
          </a:prstGeom>
          <a:ln w="317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5BD071C-14AC-4604-9800-917B05436B11}"/>
              </a:ext>
            </a:extLst>
          </p:cNvPr>
          <p:cNvSpPr txBox="1"/>
          <p:nvPr/>
        </p:nvSpPr>
        <p:spPr>
          <a:xfrm>
            <a:off x="517830" y="2844627"/>
            <a:ext cx="3799657" cy="2031325"/>
          </a:xfrm>
          <a:prstGeom prst="rect">
            <a:avLst/>
          </a:prstGeom>
          <a:noFill/>
        </p:spPr>
        <p:txBody>
          <a:bodyPr wrap="square" rtlCol="0">
            <a:spAutoFit/>
          </a:bodyPr>
          <a:lstStyle/>
          <a:p>
            <a:pPr algn="ctr"/>
            <a:r>
              <a:rPr lang="en-US" b="1" dirty="0"/>
              <a:t>Public Debt </a:t>
            </a:r>
          </a:p>
          <a:p>
            <a:pPr algn="ctr"/>
            <a:r>
              <a:rPr lang="en-US" dirty="0"/>
              <a:t>June 2018      Rs. 24,953 bn</a:t>
            </a:r>
          </a:p>
          <a:p>
            <a:pPr algn="ctr"/>
            <a:r>
              <a:rPr lang="en-US" dirty="0"/>
              <a:t>Mar 2022       Rs. 44,383 bn</a:t>
            </a:r>
          </a:p>
          <a:p>
            <a:pPr algn="ctr"/>
            <a:endParaRPr lang="en-US" dirty="0"/>
          </a:p>
          <a:p>
            <a:pPr algn="ctr"/>
            <a:r>
              <a:rPr lang="en-US" b="1" dirty="0"/>
              <a:t>Public Debt &amp; Liabilities</a:t>
            </a:r>
          </a:p>
          <a:p>
            <a:pPr algn="ctr"/>
            <a:r>
              <a:rPr lang="en-US" dirty="0"/>
              <a:t>June 2018      Rs. 29,879 bn</a:t>
            </a:r>
          </a:p>
          <a:p>
            <a:pPr algn="ctr"/>
            <a:r>
              <a:rPr lang="en-US" dirty="0"/>
              <a:t>Mar 2022       Rs. 53,544 bn</a:t>
            </a:r>
          </a:p>
        </p:txBody>
      </p:sp>
      <p:sp>
        <p:nvSpPr>
          <p:cNvPr id="7" name="Slide Number Placeholder 6">
            <a:extLst>
              <a:ext uri="{FF2B5EF4-FFF2-40B4-BE49-F238E27FC236}">
                <a16:creationId xmlns:a16="http://schemas.microsoft.com/office/drawing/2014/main" id="{49F66B8B-F4AC-870C-D9FC-1C2FFE71EAB2}"/>
              </a:ext>
            </a:extLst>
          </p:cNvPr>
          <p:cNvSpPr>
            <a:spLocks noGrp="1"/>
          </p:cNvSpPr>
          <p:nvPr>
            <p:ph type="sldNum" sz="quarter" idx="12"/>
          </p:nvPr>
        </p:nvSpPr>
        <p:spPr/>
        <p:txBody>
          <a:bodyPr/>
          <a:lstStyle/>
          <a:p>
            <a:fld id="{B380B764-755D-456F-8D40-BF150A21D721}" type="slidenum">
              <a:rPr lang="en-US" smtClean="0"/>
              <a:t>22</a:t>
            </a:fld>
            <a:endParaRPr lang="en-US"/>
          </a:p>
        </p:txBody>
      </p:sp>
      <p:pic>
        <p:nvPicPr>
          <p:cNvPr id="9" name="Picture 4">
            <a:extLst>
              <a:ext uri="{FF2B5EF4-FFF2-40B4-BE49-F238E27FC236}">
                <a16:creationId xmlns:a16="http://schemas.microsoft.com/office/drawing/2014/main" id="{FA951DF3-CAB0-B833-EA60-05B8C76222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051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C3A1274-572D-4F38-AE37-5AF1735F83D8}"/>
              </a:ext>
            </a:extLst>
          </p:cNvPr>
          <p:cNvSpPr>
            <a:spLocks noGrp="1"/>
          </p:cNvSpPr>
          <p:nvPr>
            <p:ph type="body" sz="half" idx="2"/>
          </p:nvPr>
        </p:nvSpPr>
        <p:spPr>
          <a:xfrm>
            <a:off x="640080" y="1696610"/>
            <a:ext cx="5269230" cy="4715620"/>
          </a:xfrm>
        </p:spPr>
        <p:txBody>
          <a:bodyPr>
            <a:normAutofit/>
          </a:bodyPr>
          <a:lstStyle/>
          <a:p>
            <a:pPr marL="285750" indent="-285750">
              <a:buFont typeface="Arial" panose="020B0604020202020204" pitchFamily="34" charset="0"/>
              <a:buChar char="•"/>
            </a:pPr>
            <a:r>
              <a:rPr lang="en-US" sz="2800" dirty="0"/>
              <a:t>PMLN inherited circular debt of Rs.503 billion in June 2013</a:t>
            </a:r>
          </a:p>
          <a:p>
            <a:pPr marL="285750" indent="-285750">
              <a:buFont typeface="Arial" panose="020B0604020202020204" pitchFamily="34" charset="0"/>
              <a:buChar char="•"/>
            </a:pPr>
            <a:r>
              <a:rPr lang="en-US" sz="2800" dirty="0"/>
              <a:t>By FY 2017-18, circular debt was Rs.1,148 billion, an increase of Rs.645 billion in 5 years</a:t>
            </a:r>
          </a:p>
          <a:p>
            <a:pPr marL="285750" indent="-285750">
              <a:buFont typeface="Arial" panose="020B0604020202020204" pitchFamily="34" charset="0"/>
              <a:buChar char="•"/>
            </a:pPr>
            <a:r>
              <a:rPr lang="en-US" sz="2800" dirty="0"/>
              <a:t>PTI increased circular debt from Rs.1,148 to Rs.2,467 billion as against the claim of reducing it; the increase in 42 months was Rs.1,319 billion</a:t>
            </a:r>
          </a:p>
          <a:p>
            <a:pPr marL="285750" indent="-285750" algn="just">
              <a:buFont typeface="Arial" panose="020B0604020202020204" pitchFamily="34" charset="0"/>
              <a:buChar char="•"/>
            </a:pPr>
            <a:endParaRPr lang="en-PK" sz="3200" dirty="0"/>
          </a:p>
        </p:txBody>
      </p:sp>
      <p:graphicFrame>
        <p:nvGraphicFramePr>
          <p:cNvPr id="7" name="Picture Placeholder 6">
            <a:extLst>
              <a:ext uri="{FF2B5EF4-FFF2-40B4-BE49-F238E27FC236}">
                <a16:creationId xmlns:a16="http://schemas.microsoft.com/office/drawing/2014/main" id="{378C0EC0-5EE0-46AF-B27C-32632109B691}"/>
              </a:ext>
            </a:extLst>
          </p:cNvPr>
          <p:cNvGraphicFramePr>
            <a:graphicFrameLocks noGrp="1"/>
          </p:cNvGraphicFramePr>
          <p:nvPr>
            <p:ph type="pic" idx="1"/>
            <p:extLst>
              <p:ext uri="{D42A27DB-BD31-4B8C-83A1-F6EECF244321}">
                <p14:modId xmlns:p14="http://schemas.microsoft.com/office/powerpoint/2010/main" val="4009030036"/>
              </p:ext>
            </p:extLst>
          </p:nvPr>
        </p:nvGraphicFramePr>
        <p:xfrm>
          <a:off x="6096000" y="1383030"/>
          <a:ext cx="5553523" cy="4241067"/>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070018A2-D1EA-4BE7-882D-34E20012310A}"/>
              </a:ext>
            </a:extLst>
          </p:cNvPr>
          <p:cNvSpPr txBox="1"/>
          <p:nvPr/>
        </p:nvSpPr>
        <p:spPr>
          <a:xfrm>
            <a:off x="979798" y="136837"/>
            <a:ext cx="10232403" cy="954107"/>
          </a:xfrm>
          <a:prstGeom prst="rect">
            <a:avLst/>
          </a:prstGeom>
          <a:noFill/>
        </p:spPr>
        <p:txBody>
          <a:bodyPr wrap="square" rtlCol="0">
            <a:spAutoFit/>
          </a:bodyPr>
          <a:lstStyle/>
          <a:p>
            <a:r>
              <a:rPr lang="en-US" sz="2800" b="1" dirty="0"/>
              <a:t>As against claim of reducing circular debt, PTI was responsible for more than doubling it in four years</a:t>
            </a:r>
          </a:p>
        </p:txBody>
      </p:sp>
      <p:sp>
        <p:nvSpPr>
          <p:cNvPr id="4" name="Slide Number Placeholder 3">
            <a:extLst>
              <a:ext uri="{FF2B5EF4-FFF2-40B4-BE49-F238E27FC236}">
                <a16:creationId xmlns:a16="http://schemas.microsoft.com/office/drawing/2014/main" id="{7FF33FA6-AB93-4C8E-7031-8BFDDD7D60D5}"/>
              </a:ext>
            </a:extLst>
          </p:cNvPr>
          <p:cNvSpPr>
            <a:spLocks noGrp="1"/>
          </p:cNvSpPr>
          <p:nvPr>
            <p:ph type="sldNum" sz="quarter" idx="12"/>
          </p:nvPr>
        </p:nvSpPr>
        <p:spPr/>
        <p:txBody>
          <a:bodyPr/>
          <a:lstStyle/>
          <a:p>
            <a:fld id="{67F84BBE-A132-49F2-9C4A-E60B52CBD8C2}" type="slidenum">
              <a:rPr lang="en-PK" smtClean="0"/>
              <a:t>23</a:t>
            </a:fld>
            <a:endParaRPr lang="en-PK"/>
          </a:p>
        </p:txBody>
      </p:sp>
      <p:pic>
        <p:nvPicPr>
          <p:cNvPr id="5" name="Picture 4">
            <a:extLst>
              <a:ext uri="{FF2B5EF4-FFF2-40B4-BE49-F238E27FC236}">
                <a16:creationId xmlns:a16="http://schemas.microsoft.com/office/drawing/2014/main" id="{B3821C52-F83A-3792-122B-692B9B2E96B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452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ECE96-52D0-4291-AFB5-F0F6619B6846}"/>
              </a:ext>
            </a:extLst>
          </p:cNvPr>
          <p:cNvSpPr>
            <a:spLocks noGrp="1"/>
          </p:cNvSpPr>
          <p:nvPr>
            <p:ph type="title"/>
          </p:nvPr>
        </p:nvSpPr>
        <p:spPr>
          <a:xfrm>
            <a:off x="810920" y="548400"/>
            <a:ext cx="9427159" cy="809625"/>
          </a:xfrm>
        </p:spPr>
        <p:txBody>
          <a:bodyPr>
            <a:noAutofit/>
          </a:bodyPr>
          <a:lstStyle/>
          <a:p>
            <a:r>
              <a:rPr lang="en-US" sz="4000" dirty="0">
                <a:latin typeface="+mn-lt"/>
              </a:rPr>
              <a:t>PTI’s mismanagement of gas sector resulted in ballooning circular debt</a:t>
            </a:r>
            <a:endParaRPr lang="en-PK" sz="4000" dirty="0">
              <a:latin typeface="+mn-lt"/>
            </a:endParaRPr>
          </a:p>
        </p:txBody>
      </p:sp>
      <p:sp>
        <p:nvSpPr>
          <p:cNvPr id="4" name="Text Placeholder 3">
            <a:extLst>
              <a:ext uri="{FF2B5EF4-FFF2-40B4-BE49-F238E27FC236}">
                <a16:creationId xmlns:a16="http://schemas.microsoft.com/office/drawing/2014/main" id="{66B7BB3E-38D7-4913-8791-42F756C4C246}"/>
              </a:ext>
            </a:extLst>
          </p:cNvPr>
          <p:cNvSpPr>
            <a:spLocks noGrp="1"/>
          </p:cNvSpPr>
          <p:nvPr>
            <p:ph type="body" sz="half" idx="2"/>
          </p:nvPr>
        </p:nvSpPr>
        <p:spPr>
          <a:xfrm>
            <a:off x="810919" y="1718950"/>
            <a:ext cx="10001459" cy="4495025"/>
          </a:xfrm>
        </p:spPr>
        <p:txBody>
          <a:bodyPr>
            <a:normAutofit/>
          </a:bodyPr>
          <a:lstStyle/>
          <a:p>
            <a:pPr marL="342900" indent="-342900">
              <a:buFont typeface="Arial" panose="020B0604020202020204" pitchFamily="34" charset="0"/>
              <a:buChar char="•"/>
            </a:pPr>
            <a:r>
              <a:rPr lang="en-US" sz="3200" dirty="0"/>
              <a:t>Mismanagement and inappropriate response of the PTI government created problems in the Gas sector where circular debt situation has also become serious</a:t>
            </a:r>
          </a:p>
          <a:p>
            <a:pPr marL="342900" indent="-342900">
              <a:buFont typeface="Arial" panose="020B0604020202020204" pitchFamily="34" charset="0"/>
              <a:buChar char="•"/>
            </a:pPr>
            <a:r>
              <a:rPr lang="en-US" sz="3200" dirty="0"/>
              <a:t>The gas sector circular debt has ballooned and crossed a staggering Rs1.5 trillion, making the sector virtually unsustainable</a:t>
            </a:r>
            <a:endParaRPr lang="en-PK" sz="3200" dirty="0"/>
          </a:p>
        </p:txBody>
      </p:sp>
      <p:sp>
        <p:nvSpPr>
          <p:cNvPr id="5" name="Slide Number Placeholder 4">
            <a:extLst>
              <a:ext uri="{FF2B5EF4-FFF2-40B4-BE49-F238E27FC236}">
                <a16:creationId xmlns:a16="http://schemas.microsoft.com/office/drawing/2014/main" id="{22B04FAA-5B56-535B-7ACD-8B2135C6D377}"/>
              </a:ext>
            </a:extLst>
          </p:cNvPr>
          <p:cNvSpPr>
            <a:spLocks noGrp="1"/>
          </p:cNvSpPr>
          <p:nvPr>
            <p:ph type="sldNum" sz="quarter" idx="12"/>
          </p:nvPr>
        </p:nvSpPr>
        <p:spPr/>
        <p:txBody>
          <a:bodyPr/>
          <a:lstStyle/>
          <a:p>
            <a:fld id="{67F84BBE-A132-49F2-9C4A-E60B52CBD8C2}" type="slidenum">
              <a:rPr lang="en-PK" smtClean="0"/>
              <a:t>24</a:t>
            </a:fld>
            <a:endParaRPr lang="en-PK"/>
          </a:p>
        </p:txBody>
      </p:sp>
      <p:pic>
        <p:nvPicPr>
          <p:cNvPr id="6" name="Picture 4">
            <a:extLst>
              <a:ext uri="{FF2B5EF4-FFF2-40B4-BE49-F238E27FC236}">
                <a16:creationId xmlns:a16="http://schemas.microsoft.com/office/drawing/2014/main" id="{600E8EF9-5B74-4647-31A1-2EFD2D8EC3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686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E9FBB-515F-4640-80AE-5FF0E82C13A6}"/>
              </a:ext>
            </a:extLst>
          </p:cNvPr>
          <p:cNvSpPr>
            <a:spLocks noGrp="1"/>
          </p:cNvSpPr>
          <p:nvPr>
            <p:ph type="title"/>
          </p:nvPr>
        </p:nvSpPr>
        <p:spPr>
          <a:xfrm>
            <a:off x="838199" y="178906"/>
            <a:ext cx="10515600" cy="874642"/>
          </a:xfrm>
        </p:spPr>
        <p:txBody>
          <a:bodyPr>
            <a:noAutofit/>
          </a:bodyPr>
          <a:lstStyle/>
          <a:p>
            <a:r>
              <a:rPr lang="en-US" sz="2800" b="1" dirty="0">
                <a:latin typeface="Arial" panose="020B0604020202020204" pitchFamily="34" charset="0"/>
                <a:cs typeface="Arial" panose="020B0604020202020204" pitchFamily="34" charset="0"/>
              </a:rPr>
              <a:t>Government of Pakistan is passing through a difficult forex reserves position due to PTI Government’s policies</a:t>
            </a:r>
          </a:p>
        </p:txBody>
      </p:sp>
      <p:sp>
        <p:nvSpPr>
          <p:cNvPr id="3" name="Content Placeholder 2">
            <a:extLst>
              <a:ext uri="{FF2B5EF4-FFF2-40B4-BE49-F238E27FC236}">
                <a16:creationId xmlns:a16="http://schemas.microsoft.com/office/drawing/2014/main" id="{F6469578-2C9E-4709-BF05-9A82AA90DFD5}"/>
              </a:ext>
            </a:extLst>
          </p:cNvPr>
          <p:cNvSpPr>
            <a:spLocks noGrp="1"/>
          </p:cNvSpPr>
          <p:nvPr>
            <p:ph idx="1"/>
          </p:nvPr>
        </p:nvSpPr>
        <p:spPr>
          <a:xfrm>
            <a:off x="838199" y="1487692"/>
            <a:ext cx="10691191" cy="4853471"/>
          </a:xfrm>
        </p:spPr>
        <p:txBody>
          <a:bodyPr>
            <a:normAutofit/>
          </a:bodyPr>
          <a:lstStyle/>
          <a:p>
            <a:r>
              <a:rPr lang="en-US" dirty="0"/>
              <a:t>PDM Government had to increase fuel prices to honor the commitments made by the PTI to IMF</a:t>
            </a:r>
          </a:p>
          <a:p>
            <a:r>
              <a:rPr lang="en-US" dirty="0"/>
              <a:t>The country was brought back from the brink of default through import management, resurrection of the IMF </a:t>
            </a:r>
            <a:r>
              <a:rPr lang="en-US" dirty="0" err="1"/>
              <a:t>programme</a:t>
            </a:r>
            <a:r>
              <a:rPr lang="en-US" dirty="0"/>
              <a:t> and reduction in current account deficit </a:t>
            </a:r>
          </a:p>
          <a:p>
            <a:r>
              <a:rPr lang="en-US" dirty="0"/>
              <a:t>Going forward friendly countries have announced their support which will help manage forex reserves in the country</a:t>
            </a:r>
          </a:p>
          <a:p>
            <a:r>
              <a:rPr lang="en-US" dirty="0"/>
              <a:t>The temporary problems in L/Cs have been partially managed by now and would be restored to normal in near future</a:t>
            </a:r>
          </a:p>
          <a:p>
            <a:endParaRPr lang="en-US" dirty="0"/>
          </a:p>
          <a:p>
            <a:endParaRPr lang="en-US" dirty="0"/>
          </a:p>
        </p:txBody>
      </p:sp>
      <p:sp>
        <p:nvSpPr>
          <p:cNvPr id="5" name="Slide Number Placeholder 4">
            <a:extLst>
              <a:ext uri="{FF2B5EF4-FFF2-40B4-BE49-F238E27FC236}">
                <a16:creationId xmlns:a16="http://schemas.microsoft.com/office/drawing/2014/main" id="{204E0C4E-C743-8081-691D-B09E569A6FFC}"/>
              </a:ext>
            </a:extLst>
          </p:cNvPr>
          <p:cNvSpPr>
            <a:spLocks noGrp="1"/>
          </p:cNvSpPr>
          <p:nvPr>
            <p:ph type="sldNum" sz="quarter" idx="12"/>
          </p:nvPr>
        </p:nvSpPr>
        <p:spPr/>
        <p:txBody>
          <a:bodyPr/>
          <a:lstStyle/>
          <a:p>
            <a:fld id="{B380B764-755D-456F-8D40-BF150A21D721}" type="slidenum">
              <a:rPr lang="en-US" smtClean="0"/>
              <a:t>25</a:t>
            </a:fld>
            <a:endParaRPr lang="en-US"/>
          </a:p>
        </p:txBody>
      </p:sp>
      <p:pic>
        <p:nvPicPr>
          <p:cNvPr id="6" name="Picture 4">
            <a:extLst>
              <a:ext uri="{FF2B5EF4-FFF2-40B4-BE49-F238E27FC236}">
                <a16:creationId xmlns:a16="http://schemas.microsoft.com/office/drawing/2014/main" id="{972F1850-BEBB-D3DD-BF6A-49B7D0BCDB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4102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69578-2C9E-4709-BF05-9A82AA90DFD5}"/>
              </a:ext>
            </a:extLst>
          </p:cNvPr>
          <p:cNvSpPr>
            <a:spLocks noGrp="1"/>
          </p:cNvSpPr>
          <p:nvPr>
            <p:ph idx="1"/>
          </p:nvPr>
        </p:nvSpPr>
        <p:spPr>
          <a:xfrm>
            <a:off x="838199" y="1398241"/>
            <a:ext cx="10691191" cy="4853471"/>
          </a:xfrm>
        </p:spPr>
        <p:txBody>
          <a:bodyPr>
            <a:normAutofit fontScale="92500" lnSpcReduction="10000"/>
          </a:bodyPr>
          <a:lstStyle/>
          <a:p>
            <a:r>
              <a:rPr lang="en-US" dirty="0"/>
              <a:t>Current Account deficit has been reduced by 57% in the last five months. This trend will </a:t>
            </a:r>
            <a:r>
              <a:rPr lang="en-US" dirty="0" err="1"/>
              <a:t>inshaAllah</a:t>
            </a:r>
            <a:r>
              <a:rPr lang="en-US" dirty="0"/>
              <a:t> continue and result in a much lower CAD this fiscal year;</a:t>
            </a:r>
          </a:p>
          <a:p>
            <a:r>
              <a:rPr lang="en-US" dirty="0"/>
              <a:t>Efforts are being made to minimize fiscal deficit despite the difficulties posed by one of worst floods ever faced by Pakistani nation</a:t>
            </a:r>
          </a:p>
          <a:p>
            <a:r>
              <a:rPr lang="en-US" dirty="0"/>
              <a:t>The country has been meeting all its external (foreign exchange payment) liabilities on time</a:t>
            </a:r>
          </a:p>
          <a:p>
            <a:r>
              <a:rPr lang="en-US" dirty="0"/>
              <a:t>PML &amp; allies have lost political capital to save Pakistan as against PTI which preferred its political interests by pushing the country towards economic collapse and default</a:t>
            </a:r>
          </a:p>
          <a:p>
            <a:r>
              <a:rPr lang="en-US" dirty="0"/>
              <a:t>It, however, needs to be remembered that consolidation of economy, control of inflation etc. will naturally take some time as there are no shortcuts</a:t>
            </a:r>
          </a:p>
          <a:p>
            <a:pPr marL="0" indent="0">
              <a:buNone/>
            </a:pPr>
            <a:endParaRPr lang="en-US" dirty="0"/>
          </a:p>
          <a:p>
            <a:endParaRPr lang="en-US" dirty="0"/>
          </a:p>
          <a:p>
            <a:endParaRPr lang="en-US" dirty="0"/>
          </a:p>
          <a:p>
            <a:endParaRPr lang="en-US" dirty="0"/>
          </a:p>
          <a:p>
            <a:endParaRPr lang="en-US" dirty="0"/>
          </a:p>
        </p:txBody>
      </p:sp>
      <p:sp>
        <p:nvSpPr>
          <p:cNvPr id="6" name="Title 1">
            <a:extLst>
              <a:ext uri="{FF2B5EF4-FFF2-40B4-BE49-F238E27FC236}">
                <a16:creationId xmlns:a16="http://schemas.microsoft.com/office/drawing/2014/main" id="{9697AE9E-3762-41B3-ACC5-D41EF169D301}"/>
              </a:ext>
            </a:extLst>
          </p:cNvPr>
          <p:cNvSpPr>
            <a:spLocks noGrp="1"/>
          </p:cNvSpPr>
          <p:nvPr>
            <p:ph type="title"/>
          </p:nvPr>
        </p:nvSpPr>
        <p:spPr>
          <a:xfrm>
            <a:off x="838199" y="178906"/>
            <a:ext cx="10515600" cy="993912"/>
          </a:xfrm>
        </p:spPr>
        <p:txBody>
          <a:bodyPr>
            <a:noAutofit/>
          </a:bodyPr>
          <a:lstStyle/>
          <a:p>
            <a:r>
              <a:rPr lang="en-US" sz="2800" b="1" dirty="0">
                <a:latin typeface="Arial" panose="020B0604020202020204" pitchFamily="34" charset="0"/>
                <a:cs typeface="Arial" panose="020B0604020202020204" pitchFamily="34" charset="0"/>
              </a:rPr>
              <a:t>PDM Government is making all possible efforts to stabilize the economy</a:t>
            </a:r>
          </a:p>
        </p:txBody>
      </p:sp>
      <p:sp>
        <p:nvSpPr>
          <p:cNvPr id="4" name="Slide Number Placeholder 3">
            <a:extLst>
              <a:ext uri="{FF2B5EF4-FFF2-40B4-BE49-F238E27FC236}">
                <a16:creationId xmlns:a16="http://schemas.microsoft.com/office/drawing/2014/main" id="{764B7399-4E2C-AF19-ED48-53BE267DABC2}"/>
              </a:ext>
            </a:extLst>
          </p:cNvPr>
          <p:cNvSpPr>
            <a:spLocks noGrp="1"/>
          </p:cNvSpPr>
          <p:nvPr>
            <p:ph type="sldNum" sz="quarter" idx="12"/>
          </p:nvPr>
        </p:nvSpPr>
        <p:spPr/>
        <p:txBody>
          <a:bodyPr/>
          <a:lstStyle/>
          <a:p>
            <a:fld id="{B380B764-755D-456F-8D40-BF150A21D721}" type="slidenum">
              <a:rPr lang="en-US" smtClean="0"/>
              <a:t>26</a:t>
            </a:fld>
            <a:endParaRPr lang="en-US"/>
          </a:p>
        </p:txBody>
      </p:sp>
      <p:pic>
        <p:nvPicPr>
          <p:cNvPr id="5" name="Picture 4">
            <a:extLst>
              <a:ext uri="{FF2B5EF4-FFF2-40B4-BE49-F238E27FC236}">
                <a16:creationId xmlns:a16="http://schemas.microsoft.com/office/drawing/2014/main" id="{4AD7CEF7-513A-950A-B822-B89F4D29BE4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457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E68A-2B33-4592-8522-6E84FEE3914C}"/>
              </a:ext>
            </a:extLst>
          </p:cNvPr>
          <p:cNvSpPr>
            <a:spLocks noGrp="1"/>
          </p:cNvSpPr>
          <p:nvPr>
            <p:ph type="title"/>
          </p:nvPr>
        </p:nvSpPr>
        <p:spPr/>
        <p:txBody>
          <a:bodyPr/>
          <a:lstStyle/>
          <a:p>
            <a:r>
              <a:rPr lang="en-US" dirty="0"/>
              <a:t>Moody’s / Fitch/S&amp;P Ratings</a:t>
            </a:r>
          </a:p>
        </p:txBody>
      </p:sp>
      <p:sp>
        <p:nvSpPr>
          <p:cNvPr id="3" name="Content Placeholder 2">
            <a:extLst>
              <a:ext uri="{FF2B5EF4-FFF2-40B4-BE49-F238E27FC236}">
                <a16:creationId xmlns:a16="http://schemas.microsoft.com/office/drawing/2014/main" id="{813C86FA-6998-4C4E-B007-A7E777FE916D}"/>
              </a:ext>
            </a:extLst>
          </p:cNvPr>
          <p:cNvSpPr>
            <a:spLocks noGrp="1"/>
          </p:cNvSpPr>
          <p:nvPr>
            <p:ph idx="1"/>
          </p:nvPr>
        </p:nvSpPr>
        <p:spPr/>
        <p:txBody>
          <a:bodyPr>
            <a:normAutofit/>
          </a:bodyPr>
          <a:lstStyle/>
          <a:p>
            <a:r>
              <a:rPr lang="en-US" dirty="0"/>
              <a:t>Latest ratings and outlook by all three rating agencies reflect the result of PTI’s gross mismanagement of economy in its tenure </a:t>
            </a:r>
          </a:p>
          <a:p>
            <a:r>
              <a:rPr lang="en-US" dirty="0"/>
              <a:t>IMF Report published in Sep 2022 clearly indicated that the then economic situation resulted from PTI’s gross mismanagement:-</a:t>
            </a:r>
          </a:p>
          <a:p>
            <a:pPr marL="0" indent="0">
              <a:buNone/>
            </a:pPr>
            <a:r>
              <a:rPr lang="en-US" i="1" dirty="0"/>
              <a:t>“A difficult external environment combined with procyclical domestic policies fueled domestic demand to unsustainable levels. The resultant economic overheating led to large fiscal and external deficits in FY22, contributed to rising inflation, and eroded (forex) reserve buffers”</a:t>
            </a:r>
          </a:p>
          <a:p>
            <a:pPr marL="0" indent="0">
              <a:buNone/>
            </a:pPr>
            <a:endParaRPr lang="en-US" dirty="0"/>
          </a:p>
        </p:txBody>
      </p:sp>
      <p:sp>
        <p:nvSpPr>
          <p:cNvPr id="5" name="Slide Number Placeholder 4">
            <a:extLst>
              <a:ext uri="{FF2B5EF4-FFF2-40B4-BE49-F238E27FC236}">
                <a16:creationId xmlns:a16="http://schemas.microsoft.com/office/drawing/2014/main" id="{75259D94-CF35-122A-DB4F-799860E6A85E}"/>
              </a:ext>
            </a:extLst>
          </p:cNvPr>
          <p:cNvSpPr>
            <a:spLocks noGrp="1"/>
          </p:cNvSpPr>
          <p:nvPr>
            <p:ph type="sldNum" sz="quarter" idx="12"/>
          </p:nvPr>
        </p:nvSpPr>
        <p:spPr/>
        <p:txBody>
          <a:bodyPr/>
          <a:lstStyle/>
          <a:p>
            <a:fld id="{B380B764-755D-456F-8D40-BF150A21D721}" type="slidenum">
              <a:rPr lang="en-US" smtClean="0"/>
              <a:t>27</a:t>
            </a:fld>
            <a:endParaRPr lang="en-US"/>
          </a:p>
        </p:txBody>
      </p:sp>
      <p:pic>
        <p:nvPicPr>
          <p:cNvPr id="6" name="Picture 4">
            <a:extLst>
              <a:ext uri="{FF2B5EF4-FFF2-40B4-BE49-F238E27FC236}">
                <a16:creationId xmlns:a16="http://schemas.microsoft.com/office/drawing/2014/main" id="{EB43E137-B4CD-D0B6-ECC9-D0A29409FE3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987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778" y="136525"/>
            <a:ext cx="9561095" cy="1066800"/>
          </a:xfrm>
        </p:spPr>
        <p:txBody>
          <a:bodyPr>
            <a:noAutofit/>
          </a:bodyPr>
          <a:lstStyle/>
          <a:p>
            <a:r>
              <a:rPr lang="en-US" sz="3200" dirty="0">
                <a:latin typeface="+mn-lt"/>
                <a:cs typeface="Arial" panose="020B0604020202020204" pitchFamily="34" charset="0"/>
              </a:rPr>
              <a:t>INTERNATIONAL RECOGNITION OF PAKISTAN’S MACRO-ECONOMIC SITUATION in PML(N) Tenure 2013-18 </a:t>
            </a:r>
          </a:p>
        </p:txBody>
      </p:sp>
      <p:sp>
        <p:nvSpPr>
          <p:cNvPr id="3" name="Content Placeholder 2"/>
          <p:cNvSpPr>
            <a:spLocks noGrp="1"/>
          </p:cNvSpPr>
          <p:nvPr>
            <p:ph idx="1"/>
          </p:nvPr>
        </p:nvSpPr>
        <p:spPr>
          <a:xfrm>
            <a:off x="502392" y="1515713"/>
            <a:ext cx="11719931" cy="5205762"/>
          </a:xfrm>
        </p:spPr>
        <p:txBody>
          <a:bodyPr>
            <a:noAutofit/>
          </a:bodyPr>
          <a:lstStyle/>
          <a:p>
            <a:pPr lvl="0"/>
            <a:r>
              <a:rPr lang="en-US" sz="2400" dirty="0">
                <a:latin typeface="Calibri" panose="020F0502020204030204" pitchFamily="34" charset="0"/>
                <a:cs typeface="Calibri" panose="020F0502020204030204" pitchFamily="34" charset="0"/>
              </a:rPr>
              <a:t>Moody’s improved Pakistan’s outlook from negative to stable to positive</a:t>
            </a:r>
          </a:p>
          <a:p>
            <a:pPr lvl="0"/>
            <a:r>
              <a:rPr lang="en-US" sz="2400" dirty="0">
                <a:latin typeface="Calibri" panose="020F0502020204030204" pitchFamily="34" charset="0"/>
                <a:cs typeface="Calibri" panose="020F0502020204030204" pitchFamily="34" charset="0"/>
              </a:rPr>
              <a:t>Standard &amp; Poor’s (S&amp;P) improved Pakistan’s outlook from negative to stable to positive</a:t>
            </a:r>
          </a:p>
          <a:p>
            <a:pPr lvl="0"/>
            <a:r>
              <a:rPr lang="en-US" sz="2400" dirty="0">
                <a:latin typeface="Calibri" panose="020F0502020204030204" pitchFamily="34" charset="0"/>
                <a:cs typeface="Calibri" panose="020F0502020204030204" pitchFamily="34" charset="0"/>
              </a:rPr>
              <a:t>International Bank for Reconstruction and Development (IBRD) resumed financing for Pakistan after improvement in foreign exchange reserves</a:t>
            </a:r>
          </a:p>
          <a:p>
            <a:r>
              <a:rPr lang="en-US" sz="2400" dirty="0">
                <a:latin typeface="Calibri" panose="020F0502020204030204" pitchFamily="34" charset="0"/>
                <a:cs typeface="Calibri" panose="020F0502020204030204" pitchFamily="34" charset="0"/>
              </a:rPr>
              <a:t>According to Nielson report on 31 May 2014, Pakistan had the highest business confidence since 2008</a:t>
            </a:r>
          </a:p>
          <a:p>
            <a:r>
              <a:rPr lang="en-US" sz="2400" dirty="0">
                <a:latin typeface="Calibri" panose="020F0502020204030204" pitchFamily="34" charset="0"/>
                <a:cs typeface="Calibri" panose="020F0502020204030204" pitchFamily="34" charset="0"/>
              </a:rPr>
              <a:t>Forbes acknowledged Pakistan’s economic turnaround in its report titled “A global turnaround story”</a:t>
            </a:r>
          </a:p>
          <a:p>
            <a:r>
              <a:rPr lang="en-US" sz="2400" dirty="0">
                <a:latin typeface="Calibri" panose="020F0502020204030204" pitchFamily="34" charset="0"/>
                <a:cs typeface="Calibri" panose="020F0502020204030204" pitchFamily="34" charset="0"/>
              </a:rPr>
              <a:t>Pakistan’s economic turnaround was acknowledged in a research report published by Morgan Stanley on 30 January 2015 titled “Rise a matter of time”</a:t>
            </a:r>
          </a:p>
          <a:p>
            <a:r>
              <a:rPr lang="en-US" sz="2400" dirty="0">
                <a:latin typeface="Calibri" panose="020F0502020204030204" pitchFamily="34" charset="0"/>
                <a:cs typeface="Calibri" panose="020F0502020204030204" pitchFamily="34" charset="0"/>
              </a:rPr>
              <a:t>JETRO Survey of Japanese Companies in Asia 2018 revealed that Pakistan was rated at the top in Asia by Japanese Companies for expected profits in 2018 –  “Second choicest place for FDI”</a:t>
            </a: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pPr lvl="0"/>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D9ACA927-5BF6-43E4-8ED7-EFC7DCB6393C}" type="slidenum">
              <a:rPr lang="en-US">
                <a:solidFill>
                  <a:prstClr val="black">
                    <a:tint val="75000"/>
                  </a:prstClr>
                </a:solidFill>
                <a:latin typeface="Rockwell"/>
              </a:rPr>
              <a:pPr/>
              <a:t>28</a:t>
            </a:fld>
            <a:endParaRPr lang="en-US" dirty="0">
              <a:solidFill>
                <a:prstClr val="black">
                  <a:tint val="75000"/>
                </a:prstClr>
              </a:solidFill>
              <a:latin typeface="Rockwell"/>
            </a:endParaRPr>
          </a:p>
        </p:txBody>
      </p:sp>
      <p:pic>
        <p:nvPicPr>
          <p:cNvPr id="6" name="Picture 4">
            <a:extLst>
              <a:ext uri="{FF2B5EF4-FFF2-40B4-BE49-F238E27FC236}">
                <a16:creationId xmlns:a16="http://schemas.microsoft.com/office/drawing/2014/main" id="{821D71E8-2270-DAC4-ED91-2B3F1DC6F1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5121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6168" y="136525"/>
            <a:ext cx="9689432" cy="1066800"/>
          </a:xfrm>
        </p:spPr>
        <p:txBody>
          <a:bodyPr>
            <a:noAutofit/>
          </a:bodyPr>
          <a:lstStyle/>
          <a:p>
            <a:r>
              <a:rPr lang="en-US" sz="4000" dirty="0">
                <a:latin typeface="+mn-lt"/>
                <a:cs typeface="Arial" panose="020B0604020202020204" pitchFamily="34" charset="0"/>
              </a:rPr>
              <a:t>Pakistan’s had a bright outlook in 2017/18</a:t>
            </a:r>
          </a:p>
        </p:txBody>
      </p:sp>
      <p:sp>
        <p:nvSpPr>
          <p:cNvPr id="3" name="Content Placeholder 2"/>
          <p:cNvSpPr>
            <a:spLocks noGrp="1"/>
          </p:cNvSpPr>
          <p:nvPr>
            <p:ph idx="1"/>
          </p:nvPr>
        </p:nvSpPr>
        <p:spPr>
          <a:xfrm>
            <a:off x="1319463" y="1205002"/>
            <a:ext cx="9553074" cy="5342511"/>
          </a:xfrm>
          <a:noFill/>
        </p:spPr>
        <p:txBody>
          <a:bodyPr>
            <a:noAutofit/>
          </a:bodyPr>
          <a:lstStyle/>
          <a:p>
            <a:pPr marL="0" indent="0">
              <a:lnSpc>
                <a:spcPct val="100000"/>
              </a:lnSpc>
              <a:spcAft>
                <a:spcPts val="600"/>
              </a:spcAft>
              <a:buNone/>
            </a:pPr>
            <a:r>
              <a:rPr lang="en-US" sz="2600" b="1" u="sng" dirty="0">
                <a:latin typeface="Calibri" panose="020F0502020204030204" pitchFamily="34" charset="0"/>
                <a:cs typeface="Calibri" panose="020F0502020204030204" pitchFamily="34" charset="0"/>
              </a:rPr>
              <a:t>‘The World in 2050 Report’ by PWC (2017)</a:t>
            </a:r>
          </a:p>
          <a:p>
            <a:pPr>
              <a:lnSpc>
                <a:spcPct val="100000"/>
              </a:lnSpc>
              <a:spcAft>
                <a:spcPts val="600"/>
              </a:spcAft>
              <a:buFont typeface="Arial" panose="020B0604020202020204" pitchFamily="34" charset="0"/>
              <a:buChar char="•"/>
            </a:pPr>
            <a:r>
              <a:rPr lang="en-US" sz="2600" dirty="0">
                <a:latin typeface="Calibri" panose="020F0502020204030204" pitchFamily="34" charset="0"/>
                <a:cs typeface="Calibri" panose="020F0502020204030204" pitchFamily="34" charset="0"/>
              </a:rPr>
              <a:t>In 2016, Pakistan was ranked as the 24</a:t>
            </a:r>
            <a:r>
              <a:rPr lang="en-US" sz="2600" baseline="30000" dirty="0">
                <a:latin typeface="Calibri" panose="020F0502020204030204" pitchFamily="34" charset="0"/>
                <a:cs typeface="Calibri" panose="020F0502020204030204" pitchFamily="34" charset="0"/>
              </a:rPr>
              <a:t>th</a:t>
            </a:r>
            <a:r>
              <a:rPr lang="en-US" sz="2600" dirty="0">
                <a:latin typeface="Calibri" panose="020F0502020204030204" pitchFamily="34" charset="0"/>
                <a:cs typeface="Calibri" panose="020F0502020204030204" pitchFamily="34" charset="0"/>
              </a:rPr>
              <a:t> largest economy in the World and Pakistan was projected to be  member of world’s G-20 </a:t>
            </a:r>
            <a:r>
              <a:rPr lang="en-US" sz="2600" b="1" dirty="0">
                <a:latin typeface="Calibri" panose="020F0502020204030204" pitchFamily="34" charset="0"/>
                <a:cs typeface="Calibri" panose="020F0502020204030204" pitchFamily="34" charset="0"/>
              </a:rPr>
              <a:t>by 2030 </a:t>
            </a:r>
          </a:p>
          <a:p>
            <a:pPr>
              <a:lnSpc>
                <a:spcPct val="100000"/>
              </a:lnSpc>
              <a:spcAft>
                <a:spcPts val="600"/>
              </a:spcAft>
              <a:buFont typeface="Arial" panose="020B0604020202020204" pitchFamily="34" charset="0"/>
              <a:buChar char="•"/>
            </a:pPr>
            <a:r>
              <a:rPr lang="en-US" sz="2600" dirty="0"/>
              <a:t>As a result of bad governance and economic mismanagement in PTI’s tenure, Pakistan’s projection has been revised massively downwards.</a:t>
            </a:r>
          </a:p>
          <a:p>
            <a:pPr>
              <a:lnSpc>
                <a:spcPct val="100000"/>
              </a:lnSpc>
              <a:spcAft>
                <a:spcPts val="600"/>
              </a:spcAft>
              <a:buFont typeface="Arial" panose="020B0604020202020204" pitchFamily="34" charset="0"/>
              <a:buChar char="•"/>
            </a:pPr>
            <a:r>
              <a:rPr lang="en-US" sz="2600" dirty="0"/>
              <a:t>As a </a:t>
            </a:r>
            <a:r>
              <a:rPr lang="en-US" sz="2600"/>
              <a:t>result Pakistan has </a:t>
            </a:r>
            <a:r>
              <a:rPr lang="en-US" sz="2600" dirty="0"/>
              <a:t>declined to the 41</a:t>
            </a:r>
            <a:r>
              <a:rPr lang="en-US" sz="2600" baseline="30000" dirty="0"/>
              <a:t>st</a:t>
            </a:r>
            <a:r>
              <a:rPr lang="en-US" sz="2600" dirty="0"/>
              <a:t> economy in 2021 according to the World Bank and </a:t>
            </a:r>
            <a:r>
              <a:rPr lang="en-US" sz="2600"/>
              <a:t>47</a:t>
            </a:r>
            <a:r>
              <a:rPr lang="en-US" sz="2600" baseline="30000"/>
              <a:t>th</a:t>
            </a:r>
            <a:r>
              <a:rPr lang="en-US" sz="2600"/>
              <a:t> in 2022 according </a:t>
            </a:r>
            <a:r>
              <a:rPr lang="en-US" sz="2600" dirty="0"/>
              <a:t>to Centre for Economic and Business Research, UK</a:t>
            </a:r>
          </a:p>
        </p:txBody>
      </p:sp>
      <p:sp>
        <p:nvSpPr>
          <p:cNvPr id="4" name="Slide Number Placeholder 3"/>
          <p:cNvSpPr>
            <a:spLocks noGrp="1"/>
          </p:cNvSpPr>
          <p:nvPr>
            <p:ph type="sldNum" sz="quarter" idx="12"/>
          </p:nvPr>
        </p:nvSpPr>
        <p:spPr/>
        <p:txBody>
          <a:bodyPr/>
          <a:lstStyle/>
          <a:p>
            <a:fld id="{D9ACA927-5BF6-43E4-8ED7-EFC7DCB6393C}" type="slidenum">
              <a:rPr lang="en-US">
                <a:solidFill>
                  <a:prstClr val="black">
                    <a:tint val="75000"/>
                  </a:prstClr>
                </a:solidFill>
                <a:latin typeface="Rockwell"/>
              </a:rPr>
              <a:pPr/>
              <a:t>29</a:t>
            </a:fld>
            <a:endParaRPr lang="en-US" dirty="0">
              <a:solidFill>
                <a:prstClr val="black">
                  <a:tint val="75000"/>
                </a:prstClr>
              </a:solidFill>
              <a:latin typeface="Rockwell"/>
            </a:endParaRPr>
          </a:p>
        </p:txBody>
      </p:sp>
      <p:pic>
        <p:nvPicPr>
          <p:cNvPr id="6" name="Picture 4">
            <a:extLst>
              <a:ext uri="{FF2B5EF4-FFF2-40B4-BE49-F238E27FC236}">
                <a16:creationId xmlns:a16="http://schemas.microsoft.com/office/drawing/2014/main" id="{0AC80BAA-9B7D-40DD-FF2F-277CE7E787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0403" y="201614"/>
            <a:ext cx="823622" cy="82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720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0367BFE-305B-AE77-1A2E-B451CE334716}"/>
              </a:ext>
            </a:extLst>
          </p:cNvPr>
          <p:cNvSpPr/>
          <p:nvPr/>
        </p:nvSpPr>
        <p:spPr>
          <a:xfrm>
            <a:off x="11180618" y="5957455"/>
            <a:ext cx="770590"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7E864D8-D14A-B68E-F207-767F9FD8ABB7}"/>
              </a:ext>
            </a:extLst>
          </p:cNvPr>
          <p:cNvSpPr txBox="1"/>
          <p:nvPr/>
        </p:nvSpPr>
        <p:spPr>
          <a:xfrm>
            <a:off x="2549235" y="2466110"/>
            <a:ext cx="7176655" cy="1107996"/>
          </a:xfrm>
          <a:prstGeom prst="rect">
            <a:avLst/>
          </a:prstGeom>
          <a:noFill/>
        </p:spPr>
        <p:txBody>
          <a:bodyPr wrap="square" rtlCol="0">
            <a:spAutoFit/>
          </a:bodyPr>
          <a:lstStyle/>
          <a:p>
            <a:pPr algn="ctr"/>
            <a:r>
              <a:rPr lang="en-US" sz="6600" dirty="0">
                <a:solidFill>
                  <a:srgbClr val="00B050"/>
                </a:solidFill>
                <a:latin typeface="Calibri" panose="020F0502020204030204" pitchFamily="34" charset="0"/>
                <a:cs typeface="Calibri" panose="020F0502020204030204" pitchFamily="34" charset="0"/>
              </a:rPr>
              <a:t>THANK YOU</a:t>
            </a:r>
          </a:p>
        </p:txBody>
      </p:sp>
    </p:spTree>
    <p:extLst>
      <p:ext uri="{BB962C8B-B14F-4D97-AF65-F5344CB8AC3E}">
        <p14:creationId xmlns:p14="http://schemas.microsoft.com/office/powerpoint/2010/main" val="390500688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754</TotalTime>
  <Words>2477</Words>
  <Application>Microsoft Office PowerPoint</Application>
  <PresentationFormat>Widescreen</PresentationFormat>
  <Paragraphs>218</Paragraphs>
  <Slides>30</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30</vt:i4>
      </vt:variant>
    </vt:vector>
  </HeadingPairs>
  <TitlesOfParts>
    <vt:vector size="42" baseType="lpstr">
      <vt:lpstr>Arial</vt:lpstr>
      <vt:lpstr>Calibri</vt:lpstr>
      <vt:lpstr>Calibri Light</vt:lpstr>
      <vt:lpstr>Optima</vt:lpstr>
      <vt:lpstr>Rockwell</vt:lpstr>
      <vt:lpstr>Rockwell Condensed</vt:lpstr>
      <vt:lpstr>Times New Roman</vt:lpstr>
      <vt:lpstr>Wingdings</vt:lpstr>
      <vt:lpstr>Office Theme</vt:lpstr>
      <vt:lpstr>Wood Type</vt:lpstr>
      <vt:lpstr>1_Office Theme</vt:lpstr>
      <vt:lpstr>2_Office Theme</vt:lpstr>
      <vt:lpstr>Economic Briefing</vt:lpstr>
      <vt:lpstr>PTI’s white paper has distorted economic realities</vt:lpstr>
      <vt:lpstr>PowerPoint Presentation</vt:lpstr>
      <vt:lpstr>PowerPoint Presentation</vt:lpstr>
      <vt:lpstr>PowerPoint Presentation</vt:lpstr>
      <vt:lpstr>Economic Performance</vt:lpstr>
      <vt:lpstr>Economic Performance</vt:lpstr>
      <vt:lpstr>Economic Performance</vt:lpstr>
      <vt:lpstr>Economic Performance</vt:lpstr>
      <vt:lpstr>GDP Growth</vt:lpstr>
      <vt:lpstr>Investment Performance</vt:lpstr>
      <vt:lpstr>Stock Market Performance</vt:lpstr>
      <vt:lpstr>Unemployment</vt:lpstr>
      <vt:lpstr>Inflation (Regime Wise)</vt:lpstr>
      <vt:lpstr>Global Currencies against USD </vt:lpstr>
      <vt:lpstr>Robust Tax Revenue &amp; Import Performance</vt:lpstr>
      <vt:lpstr>Twin Deficits</vt:lpstr>
      <vt:lpstr>LSM Performance </vt:lpstr>
      <vt:lpstr>Policy Rate</vt:lpstr>
      <vt:lpstr>Social Safety Nets</vt:lpstr>
      <vt:lpstr>PowerPoint Presentation</vt:lpstr>
      <vt:lpstr>PowerPoint Presentation</vt:lpstr>
      <vt:lpstr>PowerPoint Presentation</vt:lpstr>
      <vt:lpstr>PTI’s mismanagement of gas sector resulted in ballooning circular debt</vt:lpstr>
      <vt:lpstr>Government of Pakistan is passing through a difficult forex reserves position due to PTI Government’s policies</vt:lpstr>
      <vt:lpstr>PDM Government is making all possible efforts to stabilize the economy</vt:lpstr>
      <vt:lpstr>Moody’s / Fitch/S&amp;P Ratings</vt:lpstr>
      <vt:lpstr>INTERNATIONAL RECOGNITION OF PAKISTAN’S MACRO-ECONOMIC SITUATION in PML(N) Tenure 2013-18 </vt:lpstr>
      <vt:lpstr>Pakistan’s had a bright outlook in 2017/18</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Response to PTI  Economic Indicators</dc:title>
  <dc:creator>Faheem Anwar</dc:creator>
  <cp:lastModifiedBy>Faisal Rashid</cp:lastModifiedBy>
  <cp:revision>110</cp:revision>
  <cp:lastPrinted>2023-01-04T11:17:30Z</cp:lastPrinted>
  <dcterms:created xsi:type="dcterms:W3CDTF">2022-11-21T08:27:24Z</dcterms:created>
  <dcterms:modified xsi:type="dcterms:W3CDTF">2023-01-04T12:07:01Z</dcterms:modified>
</cp:coreProperties>
</file>